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7" r:id="rId4"/>
    <p:sldMasterId id="2147484350" r:id="rId5"/>
  </p:sldMasterIdLst>
  <p:notesMasterIdLst>
    <p:notesMasterId r:id="rId19"/>
  </p:notesMasterIdLst>
  <p:handoutMasterIdLst>
    <p:handoutMasterId r:id="rId20"/>
  </p:handoutMasterIdLst>
  <p:sldIdLst>
    <p:sldId id="1881839054" r:id="rId6"/>
    <p:sldId id="2147482034" r:id="rId7"/>
    <p:sldId id="2147482035" r:id="rId8"/>
    <p:sldId id="2147482036" r:id="rId9"/>
    <p:sldId id="2147482037" r:id="rId10"/>
    <p:sldId id="2147482038" r:id="rId11"/>
    <p:sldId id="2147482041" r:id="rId12"/>
    <p:sldId id="2147482043" r:id="rId13"/>
    <p:sldId id="2147482039" r:id="rId14"/>
    <p:sldId id="2147482044" r:id="rId15"/>
    <p:sldId id="2147482045" r:id="rId16"/>
    <p:sldId id="2147482046" r:id="rId17"/>
    <p:sldId id="2147482040" r:id="rId18"/>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458B67-C412-0511-FAB3-4B17EB321652}" name="Chris Kramer" initials="CK" userId="S::Christopher.Kramer@ey.com::91898555-a6b5-4c1b-8618-941af9b6286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06C"/>
    <a:srgbClr val="000000"/>
    <a:srgbClr val="ECEDED"/>
    <a:srgbClr val="C4C4CD"/>
    <a:srgbClr val="F6F6FA"/>
    <a:srgbClr val="1A1A24"/>
    <a:srgbClr val="747480"/>
    <a:srgbClr val="32FFFF"/>
    <a:srgbClr val="FF00FF"/>
    <a:srgbClr val="C5FD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6357" autoAdjust="0"/>
  </p:normalViewPr>
  <p:slideViewPr>
    <p:cSldViewPr snapToGrid="0" snapToObjects="1" showGuides="1">
      <p:cViewPr varScale="1">
        <p:scale>
          <a:sx n="56" d="100"/>
          <a:sy n="56" d="100"/>
        </p:scale>
        <p:origin x="696" y="43"/>
      </p:cViewPr>
      <p:guideLst/>
    </p:cSldViewPr>
  </p:slideViewPr>
  <p:outlineViewPr>
    <p:cViewPr>
      <p:scale>
        <a:sx n="33" d="100"/>
        <a:sy n="33" d="100"/>
      </p:scale>
      <p:origin x="0" y="-11262"/>
    </p:cViewPr>
  </p:outlineViewPr>
  <p:notesTextViewPr>
    <p:cViewPr>
      <p:scale>
        <a:sx n="50" d="100"/>
        <a:sy n="50" d="100"/>
      </p:scale>
      <p:origin x="0" y="0"/>
    </p:cViewPr>
  </p:notesTextViewPr>
  <p:sorterViewPr>
    <p:cViewPr varScale="1">
      <p:scale>
        <a:sx n="1" d="1"/>
        <a:sy n="1" d="1"/>
      </p:scale>
      <p:origin x="0" y="-22440"/>
    </p:cViewPr>
  </p:sorterViewPr>
  <p:notesViewPr>
    <p:cSldViewPr snapToGrid="0" snapToObjects="1" showGuides="1">
      <p:cViewPr varScale="1">
        <p:scale>
          <a:sx n="79" d="100"/>
          <a:sy n="79" d="100"/>
        </p:scale>
        <p:origin x="2172" y="114"/>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punta Khashu" userId="3d0b84a8-e902-4586-b045-57b73edf6278" providerId="ADAL" clId="{C7594E4E-27F9-4D70-B9E7-144C6E9F7502}"/>
    <pc:docChg chg="modSld">
      <pc:chgData name="Nipunta Khashu" userId="3d0b84a8-e902-4586-b045-57b73edf6278" providerId="ADAL" clId="{C7594E4E-27F9-4D70-B9E7-144C6E9F7502}" dt="2025-11-28T12:25:55.693" v="20" actId="14100"/>
      <pc:docMkLst>
        <pc:docMk/>
      </pc:docMkLst>
      <pc:sldChg chg="modSp mod">
        <pc:chgData name="Nipunta Khashu" userId="3d0b84a8-e902-4586-b045-57b73edf6278" providerId="ADAL" clId="{C7594E4E-27F9-4D70-B9E7-144C6E9F7502}" dt="2025-11-28T12:25:32.870" v="19" actId="20577"/>
        <pc:sldMkLst>
          <pc:docMk/>
          <pc:sldMk cId="1548648839" sldId="2147482034"/>
        </pc:sldMkLst>
        <pc:spChg chg="mod">
          <ac:chgData name="Nipunta Khashu" userId="3d0b84a8-e902-4586-b045-57b73edf6278" providerId="ADAL" clId="{C7594E4E-27F9-4D70-B9E7-144C6E9F7502}" dt="2025-11-28T12:25:32.870" v="19" actId="20577"/>
          <ac:spMkLst>
            <pc:docMk/>
            <pc:sldMk cId="1548648839" sldId="2147482034"/>
            <ac:spMk id="45" creationId="{B591015D-02AD-3D0B-4B92-0978104CE64C}"/>
          </ac:spMkLst>
        </pc:spChg>
      </pc:sldChg>
      <pc:sldChg chg="modSp mod">
        <pc:chgData name="Nipunta Khashu" userId="3d0b84a8-e902-4586-b045-57b73edf6278" providerId="ADAL" clId="{C7594E4E-27F9-4D70-B9E7-144C6E9F7502}" dt="2025-11-28T12:25:55.693" v="20" actId="14100"/>
        <pc:sldMkLst>
          <pc:docMk/>
          <pc:sldMk cId="888123574" sldId="2147482035"/>
        </pc:sldMkLst>
        <pc:spChg chg="mod">
          <ac:chgData name="Nipunta Khashu" userId="3d0b84a8-e902-4586-b045-57b73edf6278" providerId="ADAL" clId="{C7594E4E-27F9-4D70-B9E7-144C6E9F7502}" dt="2025-11-28T12:25:55.693" v="20" actId="14100"/>
          <ac:spMkLst>
            <pc:docMk/>
            <pc:sldMk cId="888123574" sldId="2147482035"/>
            <ac:spMk id="22" creationId="{726F293A-527A-CB03-CB72-BA25AA1A248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09/12/2025</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09/12/2025</a:t>
            </a:fld>
            <a:endParaRPr lang="en-GB" dirty="0"/>
          </a:p>
        </p:txBody>
      </p:sp>
      <p:sp>
        <p:nvSpPr>
          <p:cNvPr id="4" name="Slide Image Placeholder 3"/>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37699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A0D7-CCB4-DBA4-784D-B525B1306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1A71C-8BF8-D876-8DC6-9689F6FC4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7E4BB2-AD3D-4F68-EFE6-42F56691AC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17E587-C6FC-9CC6-2749-302E7A461717}"/>
              </a:ext>
            </a:extLst>
          </p:cNvPr>
          <p:cNvSpPr>
            <a:spLocks noGrp="1"/>
          </p:cNvSpPr>
          <p:nvPr>
            <p:ph type="sldNum" sz="quarter" idx="5"/>
          </p:nvPr>
        </p:nvSpPr>
        <p:spPr/>
        <p:txBody>
          <a:bodyPr/>
          <a:lstStyle/>
          <a:p>
            <a:fld id="{5B43D19E-BFDB-4C92-8EDD-32EDDA8F41DF}" type="slidenum">
              <a:rPr lang="en-GB" smtClean="0"/>
              <a:pPr/>
              <a:t>10</a:t>
            </a:fld>
            <a:endParaRPr lang="en-GB" dirty="0"/>
          </a:p>
        </p:txBody>
      </p:sp>
    </p:spTree>
    <p:extLst>
      <p:ext uri="{BB962C8B-B14F-4D97-AF65-F5344CB8AC3E}">
        <p14:creationId xmlns:p14="http://schemas.microsoft.com/office/powerpoint/2010/main" val="135593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859E-8E0C-8FDE-42A2-0A03A6754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B5DEF-6F33-71F3-F883-25BCCD01D9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D229A4-B412-6CC6-63C9-A5C9C4B3B9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7C45FE-93E5-ABE5-3855-7756F4CBE5B3}"/>
              </a:ext>
            </a:extLst>
          </p:cNvPr>
          <p:cNvSpPr>
            <a:spLocks noGrp="1"/>
          </p:cNvSpPr>
          <p:nvPr>
            <p:ph type="sldNum" sz="quarter" idx="5"/>
          </p:nvPr>
        </p:nvSpPr>
        <p:spPr/>
        <p:txBody>
          <a:bodyPr/>
          <a:lstStyle/>
          <a:p>
            <a:fld id="{5B43D19E-BFDB-4C92-8EDD-32EDDA8F41DF}" type="slidenum">
              <a:rPr lang="en-GB" smtClean="0"/>
              <a:pPr/>
              <a:t>11</a:t>
            </a:fld>
            <a:endParaRPr lang="en-GB" dirty="0"/>
          </a:p>
        </p:txBody>
      </p:sp>
    </p:spTree>
    <p:extLst>
      <p:ext uri="{BB962C8B-B14F-4D97-AF65-F5344CB8AC3E}">
        <p14:creationId xmlns:p14="http://schemas.microsoft.com/office/powerpoint/2010/main" val="2939003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4118C-E7A5-327D-067A-5BA9A8833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837F6-91AB-6187-90A9-A8950F000F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07D1BE-6164-C539-7830-4AAD8C0C51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C21EE9-0255-84A0-E206-D42B6AFABADA}"/>
              </a:ext>
            </a:extLst>
          </p:cNvPr>
          <p:cNvSpPr>
            <a:spLocks noGrp="1"/>
          </p:cNvSpPr>
          <p:nvPr>
            <p:ph type="sldNum" sz="quarter" idx="5"/>
          </p:nvPr>
        </p:nvSpPr>
        <p:spPr/>
        <p:txBody>
          <a:bodyPr/>
          <a:lstStyle/>
          <a:p>
            <a:fld id="{5B43D19E-BFDB-4C92-8EDD-32EDDA8F41DF}" type="slidenum">
              <a:rPr lang="en-GB" smtClean="0"/>
              <a:pPr/>
              <a:t>12</a:t>
            </a:fld>
            <a:endParaRPr lang="en-GB" dirty="0"/>
          </a:p>
        </p:txBody>
      </p:sp>
    </p:spTree>
    <p:extLst>
      <p:ext uri="{BB962C8B-B14F-4D97-AF65-F5344CB8AC3E}">
        <p14:creationId xmlns:p14="http://schemas.microsoft.com/office/powerpoint/2010/main" val="1689237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13</a:t>
            </a:fld>
            <a:endParaRPr lang="en-GB" dirty="0"/>
          </a:p>
        </p:txBody>
      </p:sp>
    </p:spTree>
    <p:extLst>
      <p:ext uri="{BB962C8B-B14F-4D97-AF65-F5344CB8AC3E}">
        <p14:creationId xmlns:p14="http://schemas.microsoft.com/office/powerpoint/2010/main" val="1396885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2</a:t>
            </a:fld>
            <a:endParaRPr lang="en-GB" dirty="0"/>
          </a:p>
        </p:txBody>
      </p:sp>
    </p:spTree>
    <p:extLst>
      <p:ext uri="{BB962C8B-B14F-4D97-AF65-F5344CB8AC3E}">
        <p14:creationId xmlns:p14="http://schemas.microsoft.com/office/powerpoint/2010/main" val="1003580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3</a:t>
            </a:fld>
            <a:endParaRPr lang="en-GB" dirty="0"/>
          </a:p>
        </p:txBody>
      </p:sp>
    </p:spTree>
    <p:extLst>
      <p:ext uri="{BB962C8B-B14F-4D97-AF65-F5344CB8AC3E}">
        <p14:creationId xmlns:p14="http://schemas.microsoft.com/office/powerpoint/2010/main" val="46665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4</a:t>
            </a:fld>
            <a:endParaRPr lang="en-GB" dirty="0"/>
          </a:p>
        </p:txBody>
      </p:sp>
    </p:spTree>
    <p:extLst>
      <p:ext uri="{BB962C8B-B14F-4D97-AF65-F5344CB8AC3E}">
        <p14:creationId xmlns:p14="http://schemas.microsoft.com/office/powerpoint/2010/main" val="302212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5</a:t>
            </a:fld>
            <a:endParaRPr lang="en-GB" dirty="0"/>
          </a:p>
        </p:txBody>
      </p:sp>
    </p:spTree>
    <p:extLst>
      <p:ext uri="{BB962C8B-B14F-4D97-AF65-F5344CB8AC3E}">
        <p14:creationId xmlns:p14="http://schemas.microsoft.com/office/powerpoint/2010/main" val="2911386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6</a:t>
            </a:fld>
            <a:endParaRPr lang="en-GB" dirty="0"/>
          </a:p>
        </p:txBody>
      </p:sp>
    </p:spTree>
    <p:extLst>
      <p:ext uri="{BB962C8B-B14F-4D97-AF65-F5344CB8AC3E}">
        <p14:creationId xmlns:p14="http://schemas.microsoft.com/office/powerpoint/2010/main" val="1498962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D8210-3FFF-F4B4-D046-5B02289A2E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92B36E-3F1E-57C1-BD7E-135DF77003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0073EE-EBE2-E885-FE50-9E0A5725D2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40CF63-1A2F-AD67-653C-06908EC2AFFD}"/>
              </a:ext>
            </a:extLst>
          </p:cNvPr>
          <p:cNvSpPr>
            <a:spLocks noGrp="1"/>
          </p:cNvSpPr>
          <p:nvPr>
            <p:ph type="sldNum" sz="quarter" idx="5"/>
          </p:nvPr>
        </p:nvSpPr>
        <p:spPr/>
        <p:txBody>
          <a:bodyPr/>
          <a:lstStyle/>
          <a:p>
            <a:fld id="{5B43D19E-BFDB-4C92-8EDD-32EDDA8F41DF}" type="slidenum">
              <a:rPr lang="en-GB" smtClean="0"/>
              <a:pPr/>
              <a:t>7</a:t>
            </a:fld>
            <a:endParaRPr lang="en-GB" dirty="0"/>
          </a:p>
        </p:txBody>
      </p:sp>
    </p:spTree>
    <p:extLst>
      <p:ext uri="{BB962C8B-B14F-4D97-AF65-F5344CB8AC3E}">
        <p14:creationId xmlns:p14="http://schemas.microsoft.com/office/powerpoint/2010/main" val="381687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CE17C-4E26-058B-501E-04D32AFAF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FF48E-7D06-FB50-50F4-DE44618EC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FFAFB4-3FD8-2F02-6096-88859FA1FD0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9F676E-EDA8-1AEB-1F80-A648F33DCE3A}"/>
              </a:ext>
            </a:extLst>
          </p:cNvPr>
          <p:cNvSpPr>
            <a:spLocks noGrp="1"/>
          </p:cNvSpPr>
          <p:nvPr>
            <p:ph type="sldNum" sz="quarter" idx="5"/>
          </p:nvPr>
        </p:nvSpPr>
        <p:spPr/>
        <p:txBody>
          <a:bodyPr/>
          <a:lstStyle/>
          <a:p>
            <a:fld id="{5B43D19E-BFDB-4C92-8EDD-32EDDA8F41DF}" type="slidenum">
              <a:rPr lang="en-GB" smtClean="0"/>
              <a:pPr/>
              <a:t>8</a:t>
            </a:fld>
            <a:endParaRPr lang="en-GB" dirty="0"/>
          </a:p>
        </p:txBody>
      </p:sp>
    </p:spTree>
    <p:extLst>
      <p:ext uri="{BB962C8B-B14F-4D97-AF65-F5344CB8AC3E}">
        <p14:creationId xmlns:p14="http://schemas.microsoft.com/office/powerpoint/2010/main" val="2671037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9</a:t>
            </a:fld>
            <a:endParaRPr lang="en-GB" dirty="0"/>
          </a:p>
        </p:txBody>
      </p:sp>
    </p:spTree>
    <p:extLst>
      <p:ext uri="{BB962C8B-B14F-4D97-AF65-F5344CB8AC3E}">
        <p14:creationId xmlns:p14="http://schemas.microsoft.com/office/powerpoint/2010/main" val="1218540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6B35E2-536A-6A6D-D297-2AE300D68AC6}"/>
              </a:ext>
            </a:extLst>
          </p:cNvPr>
          <p:cNvPicPr>
            <a:picLocks noChangeAspect="1"/>
          </p:cNvPicPr>
          <p:nvPr userDrawn="1"/>
        </p:nvPicPr>
        <p:blipFill>
          <a:blip r:embed="rId2">
            <a:extLst>
              <a:ext uri="{28A0092B-C50C-407E-A947-70E740481C1C}">
                <a14:useLocalDpi xmlns:a14="http://schemas.microsoft.com/office/drawing/2010/main" val="0"/>
              </a:ext>
            </a:extLst>
          </a:blip>
          <a:srcRect l="6838" t="45634" r="-111" b="3622"/>
          <a:stretch/>
        </p:blipFill>
        <p:spPr>
          <a:xfrm>
            <a:off x="0" y="0"/>
            <a:ext cx="11902629" cy="6858000"/>
          </a:xfrm>
          <a:prstGeom prst="rect">
            <a:avLst/>
          </a:prstGeom>
        </p:spPr>
      </p:pic>
      <p:sp>
        <p:nvSpPr>
          <p:cNvPr id="10" name="Rectangle 9">
            <a:extLst>
              <a:ext uri="{FF2B5EF4-FFF2-40B4-BE49-F238E27FC236}">
                <a16:creationId xmlns:a16="http://schemas.microsoft.com/office/drawing/2014/main" id="{4A68544E-529D-6C4F-3A0D-190A5EDA39D3}"/>
              </a:ext>
              <a:ext uri="{C183D7F6-B498-43B3-948B-1728B52AA6E4}">
                <adec:decorative xmlns:adec="http://schemas.microsoft.com/office/drawing/2017/decorative" val="1"/>
              </a:ext>
            </a:extLst>
          </p:cNvPr>
          <p:cNvSpPr/>
          <p:nvPr userDrawn="1"/>
        </p:nvSpPr>
        <p:spPr>
          <a:xfrm rot="10800000" flipV="1">
            <a:off x="9688009" y="0"/>
            <a:ext cx="2503989" cy="6858000"/>
          </a:xfrm>
          <a:prstGeom prst="rect">
            <a:avLst/>
          </a:prstGeom>
          <a:gradFill flip="none" rotWithShape="1">
            <a:gsLst>
              <a:gs pos="0">
                <a:schemeClr val="tx1">
                  <a:lumMod val="0"/>
                  <a:alpha val="0"/>
                </a:schemeClr>
              </a:gs>
              <a:gs pos="87000">
                <a:srgbClr val="00000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3" name="Rectangle 2">
            <a:extLst>
              <a:ext uri="{FF2B5EF4-FFF2-40B4-BE49-F238E27FC236}">
                <a16:creationId xmlns:a16="http://schemas.microsoft.com/office/drawing/2014/main" id="{E713817A-1A0E-6215-C86F-711F67622AC3}"/>
              </a:ext>
              <a:ext uri="{C183D7F6-B498-43B3-948B-1728B52AA6E4}">
                <adec:decorative xmlns:adec="http://schemas.microsoft.com/office/drawing/2017/decorative" val="1"/>
              </a:ext>
            </a:extLst>
          </p:cNvPr>
          <p:cNvSpPr/>
          <p:nvPr userDrawn="1"/>
        </p:nvSpPr>
        <p:spPr>
          <a:xfrm>
            <a:off x="0" y="0"/>
            <a:ext cx="6403762" cy="6858000"/>
          </a:xfrm>
          <a:prstGeom prst="rect">
            <a:avLst/>
          </a:prstGeom>
          <a:gradFill flip="none" rotWithShape="1">
            <a:gsLst>
              <a:gs pos="0">
                <a:schemeClr val="tx1">
                  <a:lumMod val="0"/>
                  <a:alpha val="0"/>
                </a:schemeClr>
              </a:gs>
              <a:gs pos="46000">
                <a:srgbClr val="000000">
                  <a:alpha val="82000"/>
                </a:srgbClr>
              </a:gs>
              <a:gs pos="100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9167EEE6-F985-2112-F3A8-85F1A04A37BD}"/>
              </a:ext>
            </a:extLst>
          </p:cNvPr>
          <p:cNvGrpSpPr/>
          <p:nvPr userDrawn="1"/>
        </p:nvGrpSpPr>
        <p:grpSpPr>
          <a:xfrm>
            <a:off x="501828"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1218338" y="3758091"/>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1206763" y="4369091"/>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166D7E4E-2A81-A5AB-16CA-DBCEFBD59141}"/>
              </a:ext>
            </a:extLst>
          </p:cNvPr>
          <p:cNvGrpSpPr/>
          <p:nvPr userDrawn="1"/>
        </p:nvGrpSpPr>
        <p:grpSpPr>
          <a:xfrm>
            <a:off x="501828" y="1238429"/>
            <a:ext cx="4887183" cy="3734730"/>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905817" y="2020357"/>
            <a:ext cx="4054110"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pic>
        <p:nvPicPr>
          <p:cNvPr id="7" name="Picture 6" descr="A building with a blue circle and a blue circle with a black background&#10;&#10;AI-generated content may be incorrect.">
            <a:extLst>
              <a:ext uri="{FF2B5EF4-FFF2-40B4-BE49-F238E27FC236}">
                <a16:creationId xmlns:a16="http://schemas.microsoft.com/office/drawing/2014/main" id="{2B4A7BDB-B532-C423-2417-C0BCCF2311DD}"/>
              </a:ext>
            </a:extLst>
          </p:cNvPr>
          <p:cNvPicPr>
            <a:picLocks noChangeAspect="1"/>
          </p:cNvPicPr>
          <p:nvPr userDrawn="1"/>
        </p:nvPicPr>
        <p:blipFill>
          <a:blip r:embed="rId3">
            <a:extLst>
              <a:ext uri="{28A0092B-C50C-407E-A947-70E740481C1C}">
                <a14:useLocalDpi xmlns:a14="http://schemas.microsoft.com/office/drawing/2010/main" val="0"/>
              </a:ext>
            </a:extLst>
          </a:blip>
          <a:srcRect l="46704" t="46821" r="37380" b="19549"/>
          <a:stretch/>
        </p:blipFill>
        <p:spPr>
          <a:xfrm>
            <a:off x="5067055" y="185194"/>
            <a:ext cx="2016648" cy="4513703"/>
          </a:xfrm>
          <a:prstGeom prst="rect">
            <a:avLst/>
          </a:prstGeom>
        </p:spPr>
      </p:pic>
      <p:pic>
        <p:nvPicPr>
          <p:cNvPr id="8" name="Picture 7">
            <a:extLst>
              <a:ext uri="{FF2B5EF4-FFF2-40B4-BE49-F238E27FC236}">
                <a16:creationId xmlns:a16="http://schemas.microsoft.com/office/drawing/2014/main" id="{E76B35E2-536A-6A6D-D297-2AE300D68AC6}"/>
              </a:ext>
            </a:extLst>
          </p:cNvPr>
          <p:cNvPicPr>
            <a:picLocks noChangeAspect="1"/>
          </p:cNvPicPr>
          <p:nvPr userDrawn="1"/>
        </p:nvPicPr>
        <p:blipFill>
          <a:blip r:embed="rId2">
            <a:extLst>
              <a:ext uri="{28A0092B-C50C-407E-A947-70E740481C1C}">
                <a14:useLocalDpi xmlns:a14="http://schemas.microsoft.com/office/drawing/2010/main" val="0"/>
              </a:ext>
            </a:extLst>
          </a:blip>
          <a:srcRect l="46545" t="77229" r="41864" b="20949"/>
          <a:stretch/>
        </p:blipFill>
        <p:spPr>
          <a:xfrm>
            <a:off x="5067055" y="4270030"/>
            <a:ext cx="1479150" cy="246221"/>
          </a:xfrm>
          <a:prstGeom prst="rect">
            <a:avLst/>
          </a:prstGeom>
        </p:spPr>
      </p:pic>
    </p:spTree>
    <p:extLst>
      <p:ext uri="{BB962C8B-B14F-4D97-AF65-F5344CB8AC3E}">
        <p14:creationId xmlns:p14="http://schemas.microsoft.com/office/powerpoint/2010/main" val="5140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E0EE1C-69FD-A2A1-0E47-EEBF86AA511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10034" t="10034"/>
          <a:stretch/>
        </p:blipFill>
        <p:spPr>
          <a:xfrm rot="10800000" flipH="1">
            <a:off x="0" y="0"/>
            <a:ext cx="12192000" cy="6857999"/>
          </a:xfrm>
          <a:prstGeom prst="rect">
            <a:avLst/>
          </a:prstGeom>
        </p:spPr>
      </p:pic>
      <p:sp>
        <p:nvSpPr>
          <p:cNvPr id="2" name="Title">
            <a:extLst>
              <a:ext uri="{FF2B5EF4-FFF2-40B4-BE49-F238E27FC236}">
                <a16:creationId xmlns:a16="http://schemas.microsoft.com/office/drawing/2014/main" id="{B049A819-89E7-A135-F8EC-28903D0A97D2}"/>
              </a:ext>
            </a:extLst>
          </p:cNvPr>
          <p:cNvSpPr>
            <a:spLocks noGrp="1"/>
          </p:cNvSpPr>
          <p:nvPr>
            <p:ph type="title"/>
          </p:nvPr>
        </p:nvSpPr>
        <p:spPr>
          <a:xfrm>
            <a:off x="483827" y="369888"/>
            <a:ext cx="11224347" cy="470898"/>
          </a:xfrm>
        </p:spPr>
        <p:txBody>
          <a:bodyPr/>
          <a:lstStyle>
            <a:lvl1pPr>
              <a:defRPr sz="2400">
                <a:solidFill>
                  <a:schemeClr val="bg1"/>
                </a:solidFill>
              </a:defRPr>
            </a:lvl1pPr>
          </a:lstStyle>
          <a:p>
            <a:r>
              <a:rPr lang="en-US"/>
              <a:t>Click to edit Master title style</a:t>
            </a:r>
          </a:p>
        </p:txBody>
      </p:sp>
      <p:sp>
        <p:nvSpPr>
          <p:cNvPr id="3" name="Slide Number Placeholder">
            <a:extLst>
              <a:ext uri="{FF2B5EF4-FFF2-40B4-BE49-F238E27FC236}">
                <a16:creationId xmlns:a16="http://schemas.microsoft.com/office/drawing/2014/main" id="{C6977F31-4748-993F-89C1-9E2059C201CC}"/>
              </a:ext>
            </a:extLst>
          </p:cNvPr>
          <p:cNvSpPr txBox="1">
            <a:spLocks/>
          </p:cNvSpPr>
          <p:nvPr userDrawn="1"/>
        </p:nvSpPr>
        <p:spPr>
          <a:xfrm>
            <a:off x="485747" y="6437115"/>
            <a:ext cx="509098" cy="123111"/>
          </a:xfrm>
          <a:prstGeom prst="rect">
            <a:avLst/>
          </a:prstGeom>
        </p:spPr>
        <p:txBody>
          <a:bodyPr vert="horz" lIns="0" tIns="0" rIns="0" bIns="0" rtlCol="0" anchor="t">
            <a:noAutofit/>
          </a:bodyPr>
          <a:lstStyle>
            <a:defPPr>
              <a:defRPr lang="en-US"/>
            </a:defPPr>
            <a:lvl1pPr marL="0" algn="l" defTabSz="914400" rtl="0" eaLnBrk="1" latinLnBrk="0" hangingPunct="1">
              <a:defRPr lang="en-IN" sz="8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Page </a:t>
            </a:r>
            <a:fld id="{F1BC30E3-FFE5-4B91-AA19-87A149EBB9EE}" type="slidenum">
              <a:rPr lang="en-GB" smtClean="0"/>
              <a:pPr/>
              <a:t>‹#›</a:t>
            </a:fld>
            <a:endParaRPr lang="en-GB"/>
          </a:p>
        </p:txBody>
      </p:sp>
    </p:spTree>
    <p:extLst>
      <p:ext uri="{BB962C8B-B14F-4D97-AF65-F5344CB8AC3E}">
        <p14:creationId xmlns:p14="http://schemas.microsoft.com/office/powerpoint/2010/main" val="364884788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12/09/2025</a:t>
            </a:fld>
            <a:endParaRPr lang="en-US" dirty="0"/>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868626163"/>
      </p:ext>
    </p:extLst>
  </p:cSld>
  <p:clrMap bg1="lt1" tx1="dk1" bg2="lt2" tx2="dk2" accent1="accent1" accent2="accent2" accent3="accent3" accent4="accent4" accent5="accent5" accent6="accent6" hlink="hlink" folHlink="folHlink"/>
  <p:sldLayoutIdLst>
    <p:sldLayoutId id="2147484298" r:id="rId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p15:clr>
            <a:srgbClr val="F26B43"/>
          </p15:clr>
        </p15:guide>
        <p15:guide id="35" pos="302">
          <p15:clr>
            <a:srgbClr val="F26B43"/>
          </p15:clr>
        </p15:guide>
        <p15:guide id="36" orient="horz" pos="210">
          <p15:clr>
            <a:srgbClr val="F26B43"/>
          </p15:clr>
        </p15:guide>
        <p15:guide id="37" orient="horz" pos="527">
          <p15:clr>
            <a:srgbClr val="F26B43"/>
          </p15:clr>
        </p15:guide>
        <p15:guide id="38" orient="horz" pos="890">
          <p15:clr>
            <a:srgbClr val="F26B43"/>
          </p15:clr>
        </p15:guide>
        <p15:guide id="39" orient="horz" pos="383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a:t>First level text style </a:t>
            </a:r>
            <a:r>
              <a:rPr lang="en-US" err="1"/>
              <a:t>EYInterstate</a:t>
            </a:r>
            <a:r>
              <a:rPr lang="en-US"/>
              <a:t> Light </a:t>
            </a:r>
            <a:r>
              <a:rPr lang="en-US" err="1"/>
              <a:t>20pt</a:t>
            </a:r>
            <a:endParaRPr lang="en-US"/>
          </a:p>
          <a:p>
            <a:pPr lvl="1"/>
            <a:r>
              <a:rPr lang="en-US"/>
              <a:t>Second level text style </a:t>
            </a:r>
            <a:r>
              <a:rPr lang="en-US" err="1"/>
              <a:t>EYInterstate</a:t>
            </a:r>
            <a:r>
              <a:rPr lang="en-US"/>
              <a:t> Light </a:t>
            </a:r>
            <a:r>
              <a:rPr lang="en-US" err="1"/>
              <a:t>20pt</a:t>
            </a:r>
            <a:endParaRPr lang="en-US"/>
          </a:p>
          <a:p>
            <a:pPr lvl="2"/>
            <a:r>
              <a:rPr lang="en-US"/>
              <a:t>Third level text style </a:t>
            </a:r>
            <a:r>
              <a:rPr lang="en-US" err="1"/>
              <a:t>EYInterstate</a:t>
            </a:r>
            <a:r>
              <a:rPr lang="en-US"/>
              <a:t> Light </a:t>
            </a:r>
            <a:r>
              <a:rPr lang="en-US" err="1"/>
              <a:t>18pt</a:t>
            </a:r>
            <a:endParaRPr lang="en-US"/>
          </a:p>
          <a:p>
            <a:pPr lvl="3"/>
            <a:r>
              <a:rPr lang="en-US"/>
              <a:t>Fourth level text style </a:t>
            </a:r>
            <a:r>
              <a:rPr lang="en-US" err="1"/>
              <a:t>EYInterstate</a:t>
            </a:r>
            <a:r>
              <a:rPr lang="en-US"/>
              <a:t> Light </a:t>
            </a:r>
            <a:r>
              <a:rPr lang="en-US" err="1"/>
              <a:t>16pt</a:t>
            </a:r>
            <a:endParaRPr lang="en-US"/>
          </a:p>
          <a:p>
            <a:pPr lvl="4"/>
            <a:r>
              <a:rPr lang="en-US"/>
              <a:t>Fifth level text style </a:t>
            </a:r>
            <a:r>
              <a:rPr lang="en-US" err="1"/>
              <a:t>EYInterstate</a:t>
            </a:r>
            <a:r>
              <a:rPr lang="en-US"/>
              <a:t> Light </a:t>
            </a:r>
            <a:r>
              <a:rPr lang="en-US" err="1"/>
              <a:t>16pt</a:t>
            </a:r>
            <a:endParaRPr lang="en-US"/>
          </a:p>
          <a:p>
            <a:pPr lvl="5"/>
            <a:r>
              <a:rPr lang="en-US"/>
              <a:t>Sixth level text style </a:t>
            </a:r>
            <a:r>
              <a:rPr lang="en-US" err="1"/>
              <a:t>EYInterstate</a:t>
            </a:r>
            <a:r>
              <a:rPr lang="en-US"/>
              <a:t> Light </a:t>
            </a:r>
            <a:r>
              <a:rPr lang="en-US" err="1"/>
              <a:t>14pt</a:t>
            </a:r>
            <a:endParaRPr lang="en-US"/>
          </a:p>
          <a:p>
            <a:pPr lvl="6"/>
            <a:r>
              <a:rPr lang="en-US"/>
              <a:t>Seventh level text style </a:t>
            </a:r>
            <a:r>
              <a:rPr lang="en-US" err="1"/>
              <a:t>EYInterstate</a:t>
            </a:r>
            <a:r>
              <a:rPr lang="en-US"/>
              <a:t> Light </a:t>
            </a:r>
            <a:r>
              <a:rPr lang="en-US" err="1"/>
              <a:t>14pt</a:t>
            </a:r>
            <a:endParaRPr lang="en-US"/>
          </a:p>
          <a:p>
            <a:pPr lvl="7"/>
            <a:r>
              <a:rPr lang="en-US"/>
              <a:t>Eighth level text style </a:t>
            </a:r>
            <a:r>
              <a:rPr lang="en-US" err="1"/>
              <a:t>EYInterstate</a:t>
            </a:r>
            <a:r>
              <a:rPr lang="en-US"/>
              <a:t> Light </a:t>
            </a:r>
            <a:r>
              <a:rPr lang="en-US" err="1"/>
              <a:t>12pt</a:t>
            </a:r>
            <a:endParaRPr lang="en-US"/>
          </a:p>
          <a:p>
            <a:pPr lvl="8"/>
            <a:r>
              <a:rPr lang="en-US"/>
              <a:t>Nineth level text style </a:t>
            </a:r>
            <a:r>
              <a:rPr lang="en-US" err="1"/>
              <a:t>EYInterstate</a:t>
            </a:r>
            <a:r>
              <a:rPr lang="en-US"/>
              <a:t> Light </a:t>
            </a:r>
            <a:r>
              <a:rPr lang="en-US" err="1"/>
              <a:t>12pt</a:t>
            </a:r>
            <a:endParaRPr lang="en-US"/>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12/09/2025</a:t>
            </a:fld>
            <a:endParaRPr lang="en-US"/>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2885531471"/>
      </p:ext>
    </p:extLst>
  </p:cSld>
  <p:clrMap bg1="lt1" tx1="dk1" bg2="lt2" tx2="dk2" accent1="accent1" accent2="accent2" accent3="accent3" accent4="accent4" accent5="accent5" accent6="accent6" hlink="hlink" folHlink="folHlink"/>
  <p:sldLayoutIdLst>
    <p:sldLayoutId id="2147484352" r:id="rId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p15:clr>
            <a:srgbClr val="F26B43"/>
          </p15:clr>
        </p15:guide>
        <p15:guide id="35" pos="302">
          <p15:clr>
            <a:srgbClr val="F26B43"/>
          </p15:clr>
        </p15:guide>
        <p15:guide id="36" orient="horz" pos="210">
          <p15:clr>
            <a:srgbClr val="F26B43"/>
          </p15:clr>
        </p15:guide>
        <p15:guide id="37" orient="horz" pos="527">
          <p15:clr>
            <a:srgbClr val="F26B43"/>
          </p15:clr>
        </p15:guide>
        <p15:guide id="38" orient="horz" pos="890">
          <p15:clr>
            <a:srgbClr val="F26B43"/>
          </p15:clr>
        </p15:guide>
        <p15:guide id="39" orient="horz" pos="38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19881959-73E3-F474-EBD8-EA5C5D1B86AD}"/>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D78A39F2-CB2C-524C-52BA-B6D17C38C0A2}"/>
              </a:ext>
            </a:extLst>
          </p:cNvPr>
          <p:cNvSpPr>
            <a:spLocks noGrp="1"/>
          </p:cNvSpPr>
          <p:nvPr>
            <p:ph type="body" sz="quarter" idx="10"/>
          </p:nvPr>
        </p:nvSpPr>
        <p:spPr>
          <a:xfrm>
            <a:off x="959209" y="4299344"/>
            <a:ext cx="4906010" cy="276999"/>
          </a:xfrm>
        </p:spPr>
        <p:txBody>
          <a:bodyPr/>
          <a:lstStyle/>
          <a:p>
            <a:r>
              <a:rPr lang="en-IN" sz="1800" dirty="0"/>
              <a:t>Date of submission: </a:t>
            </a:r>
          </a:p>
        </p:txBody>
      </p:sp>
      <p:sp>
        <p:nvSpPr>
          <p:cNvPr id="10" name="Title 9">
            <a:extLst>
              <a:ext uri="{FF2B5EF4-FFF2-40B4-BE49-F238E27FC236}">
                <a16:creationId xmlns:a16="http://schemas.microsoft.com/office/drawing/2014/main" id="{23B44F48-F5B1-E66D-16E8-DD8FA457EA13}"/>
              </a:ext>
            </a:extLst>
          </p:cNvPr>
          <p:cNvSpPr>
            <a:spLocks noGrp="1"/>
          </p:cNvSpPr>
          <p:nvPr>
            <p:ph type="title"/>
          </p:nvPr>
        </p:nvSpPr>
        <p:spPr>
          <a:xfrm>
            <a:off x="901337" y="2460462"/>
            <a:ext cx="3659088" cy="1654043"/>
          </a:xfrm>
        </p:spPr>
        <p:txBody>
          <a:bodyPr/>
          <a:lstStyle/>
          <a:p>
            <a:r>
              <a:rPr lang="en-IN" sz="4400" dirty="0"/>
              <a:t>EY Techathon 6.0 Detailed Submission</a:t>
            </a:r>
            <a:endParaRPr lang="en-US" sz="4400" dirty="0"/>
          </a:p>
        </p:txBody>
      </p:sp>
    </p:spTree>
    <p:extLst>
      <p:ext uri="{BB962C8B-B14F-4D97-AF65-F5344CB8AC3E}">
        <p14:creationId xmlns:p14="http://schemas.microsoft.com/office/powerpoint/2010/main" val="4135984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85476-CA9B-D185-36BE-6779273BE1C8}"/>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FAF94166-DAD2-E277-31D2-73BE0017E1A9}"/>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796655"/>
            <a:ext cx="5448270" cy="324624"/>
          </a:xfrm>
          <a:prstGeom prst="rect">
            <a:avLst/>
          </a:prstGeom>
        </p:spPr>
      </p:pic>
      <p:sp>
        <p:nvSpPr>
          <p:cNvPr id="4" name="Title 3">
            <a:extLst>
              <a:ext uri="{FF2B5EF4-FFF2-40B4-BE49-F238E27FC236}">
                <a16:creationId xmlns:a16="http://schemas.microsoft.com/office/drawing/2014/main" id="{B311E1C5-5267-1589-C7AF-C5F7A733F3E1}"/>
              </a:ext>
            </a:extLst>
          </p:cNvPr>
          <p:cNvSpPr>
            <a:spLocks noGrp="1"/>
          </p:cNvSpPr>
          <p:nvPr>
            <p:ph type="title"/>
          </p:nvPr>
        </p:nvSpPr>
        <p:spPr>
          <a:xfrm>
            <a:off x="483828" y="337030"/>
            <a:ext cx="11205252" cy="623089"/>
          </a:xfrm>
        </p:spPr>
        <p:txBody>
          <a:bodyPr/>
          <a:lstStyle/>
          <a:p>
            <a:pPr>
              <a:lnSpc>
                <a:spcPct val="100000"/>
              </a:lnSpc>
            </a:pPr>
            <a:r>
              <a:rPr lang="en-US" sz="3200" b="0" dirty="0">
                <a:latin typeface="Georgia" panose="02040502050405020303" pitchFamily="18" charset="0"/>
              </a:rPr>
              <a:t>Architecture Diagram</a:t>
            </a:r>
          </a:p>
        </p:txBody>
      </p:sp>
      <p:pic>
        <p:nvPicPr>
          <p:cNvPr id="3" name="Image 0" descr="https://kimi-img.moonshot.cn/pub/slides/banana/19b02e48-5542-87de-8000-00001672dac6.png?kimi-sig=9slcIwazQ6KhVW8qcJcXI6HW-b6MSwiZPnAmT_-o3p4">
            <a:extLst>
              <a:ext uri="{FF2B5EF4-FFF2-40B4-BE49-F238E27FC236}">
                <a16:creationId xmlns:a16="http://schemas.microsoft.com/office/drawing/2014/main" id="{FAEE2B13-3084-B964-310A-48F1B993D9E3}"/>
              </a:ext>
            </a:extLst>
          </p:cNvPr>
          <p:cNvPicPr>
            <a:picLocks noChangeAspect="1"/>
          </p:cNvPicPr>
          <p:nvPr/>
        </p:nvPicPr>
        <p:blipFill>
          <a:blip r:embed="rId4"/>
          <a:srcRect t="25105"/>
          <a:stretch>
            <a:fillRect/>
          </a:stretch>
        </p:blipFill>
        <p:spPr>
          <a:xfrm>
            <a:off x="501589" y="1167048"/>
            <a:ext cx="11358526" cy="4785178"/>
          </a:xfrm>
          <a:prstGeom prst="rect">
            <a:avLst/>
          </a:prstGeom>
        </p:spPr>
      </p:pic>
    </p:spTree>
    <p:extLst>
      <p:ext uri="{BB962C8B-B14F-4D97-AF65-F5344CB8AC3E}">
        <p14:creationId xmlns:p14="http://schemas.microsoft.com/office/powerpoint/2010/main" val="122339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F39B5-D2EC-01AE-30C1-97C25F17DF73}"/>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33EAFE7C-95B8-B281-F5F0-14A16230772B}"/>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796655"/>
            <a:ext cx="5448270" cy="324624"/>
          </a:xfrm>
          <a:prstGeom prst="rect">
            <a:avLst/>
          </a:prstGeom>
        </p:spPr>
      </p:pic>
      <p:sp>
        <p:nvSpPr>
          <p:cNvPr id="4" name="Title 3">
            <a:extLst>
              <a:ext uri="{FF2B5EF4-FFF2-40B4-BE49-F238E27FC236}">
                <a16:creationId xmlns:a16="http://schemas.microsoft.com/office/drawing/2014/main" id="{0B8A429D-0D78-D24E-2525-92D81C085D63}"/>
              </a:ext>
            </a:extLst>
          </p:cNvPr>
          <p:cNvSpPr>
            <a:spLocks noGrp="1"/>
          </p:cNvSpPr>
          <p:nvPr>
            <p:ph type="title"/>
          </p:nvPr>
        </p:nvSpPr>
        <p:spPr>
          <a:xfrm>
            <a:off x="483828" y="337030"/>
            <a:ext cx="11205252" cy="623089"/>
          </a:xfrm>
        </p:spPr>
        <p:txBody>
          <a:bodyPr/>
          <a:lstStyle/>
          <a:p>
            <a:pPr>
              <a:lnSpc>
                <a:spcPct val="100000"/>
              </a:lnSpc>
            </a:pPr>
            <a:r>
              <a:rPr lang="en-US" sz="3200" b="0" dirty="0">
                <a:latin typeface="Georgia" panose="02040502050405020303" pitchFamily="18" charset="0"/>
              </a:rPr>
              <a:t>Flowchart</a:t>
            </a:r>
          </a:p>
        </p:txBody>
      </p:sp>
      <p:pic>
        <p:nvPicPr>
          <p:cNvPr id="6" name="Picture 5">
            <a:extLst>
              <a:ext uri="{FF2B5EF4-FFF2-40B4-BE49-F238E27FC236}">
                <a16:creationId xmlns:a16="http://schemas.microsoft.com/office/drawing/2014/main" id="{4FB0E00B-4941-A9BA-1656-BD0D7FA0CC7E}"/>
              </a:ext>
            </a:extLst>
          </p:cNvPr>
          <p:cNvPicPr>
            <a:picLocks noChangeAspect="1"/>
          </p:cNvPicPr>
          <p:nvPr/>
        </p:nvPicPr>
        <p:blipFill>
          <a:blip r:embed="rId4"/>
          <a:stretch>
            <a:fillRect/>
          </a:stretch>
        </p:blipFill>
        <p:spPr>
          <a:xfrm>
            <a:off x="483828" y="2025234"/>
            <a:ext cx="11351247" cy="2382162"/>
          </a:xfrm>
          <a:prstGeom prst="rect">
            <a:avLst/>
          </a:prstGeom>
        </p:spPr>
      </p:pic>
    </p:spTree>
    <p:extLst>
      <p:ext uri="{BB962C8B-B14F-4D97-AF65-F5344CB8AC3E}">
        <p14:creationId xmlns:p14="http://schemas.microsoft.com/office/powerpoint/2010/main" val="2194907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DFE6C-6BA5-B2CB-8231-86A69396BD73}"/>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439820B3-8F37-52CF-F2F9-6548F124FC72}"/>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796655"/>
            <a:ext cx="5448270" cy="324624"/>
          </a:xfrm>
          <a:prstGeom prst="rect">
            <a:avLst/>
          </a:prstGeom>
        </p:spPr>
      </p:pic>
      <p:sp>
        <p:nvSpPr>
          <p:cNvPr id="4" name="Title 3">
            <a:extLst>
              <a:ext uri="{FF2B5EF4-FFF2-40B4-BE49-F238E27FC236}">
                <a16:creationId xmlns:a16="http://schemas.microsoft.com/office/drawing/2014/main" id="{AD0EAF8F-9BB0-5707-435B-F477BD8ADABE}"/>
              </a:ext>
            </a:extLst>
          </p:cNvPr>
          <p:cNvSpPr>
            <a:spLocks noGrp="1"/>
          </p:cNvSpPr>
          <p:nvPr>
            <p:ph type="title"/>
          </p:nvPr>
        </p:nvSpPr>
        <p:spPr>
          <a:xfrm>
            <a:off x="483828" y="337030"/>
            <a:ext cx="11205252" cy="623089"/>
          </a:xfrm>
        </p:spPr>
        <p:txBody>
          <a:bodyPr/>
          <a:lstStyle/>
          <a:p>
            <a:pPr>
              <a:lnSpc>
                <a:spcPct val="100000"/>
              </a:lnSpc>
            </a:pPr>
            <a:r>
              <a:rPr lang="en-US" sz="3200" b="0" dirty="0">
                <a:latin typeface="Georgia" panose="02040502050405020303" pitchFamily="18" charset="0"/>
              </a:rPr>
              <a:t>Wireframes</a:t>
            </a:r>
          </a:p>
        </p:txBody>
      </p:sp>
      <p:pic>
        <p:nvPicPr>
          <p:cNvPr id="2" name="Image 0" descr="https://kimi-img.moonshot.cn/pub/slides/banana/19b02e45-5e32-8fcc-8000-0000beceb011.png?kimi-sig=boDgFqzbl_OMgWpn67wLqvjIaeWuhS20cT5-q5iRU0o">
            <a:extLst>
              <a:ext uri="{FF2B5EF4-FFF2-40B4-BE49-F238E27FC236}">
                <a16:creationId xmlns:a16="http://schemas.microsoft.com/office/drawing/2014/main" id="{3CAD6743-3C1D-842B-F412-76F11B9D80EC}"/>
              </a:ext>
            </a:extLst>
          </p:cNvPr>
          <p:cNvPicPr>
            <a:picLocks noChangeAspect="1"/>
          </p:cNvPicPr>
          <p:nvPr/>
        </p:nvPicPr>
        <p:blipFill>
          <a:blip r:embed="rId4"/>
          <a:srcRect l="3834" t="22467" r="4167" b="3113"/>
          <a:stretch>
            <a:fillRect/>
          </a:stretch>
        </p:blipFill>
        <p:spPr>
          <a:xfrm>
            <a:off x="560717" y="1243874"/>
            <a:ext cx="11067691" cy="5035989"/>
          </a:xfrm>
          <a:prstGeom prst="rect">
            <a:avLst/>
          </a:prstGeom>
        </p:spPr>
      </p:pic>
    </p:spTree>
    <p:extLst>
      <p:ext uri="{BB962C8B-B14F-4D97-AF65-F5344CB8AC3E}">
        <p14:creationId xmlns:p14="http://schemas.microsoft.com/office/powerpoint/2010/main" val="1278915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4E4D0-5965-4616-70B9-BE85981982EC}"/>
            </a:ext>
          </a:extLst>
        </p:cNvPr>
        <p:cNvGrpSpPr/>
        <p:nvPr/>
      </p:nvGrpSpPr>
      <p:grpSpPr>
        <a:xfrm>
          <a:off x="0" y="0"/>
          <a:ext cx="0" cy="0"/>
          <a:chOff x="0" y="0"/>
          <a:chExt cx="0" cy="0"/>
        </a:xfrm>
      </p:grpSpPr>
      <p:pic>
        <p:nvPicPr>
          <p:cNvPr id="8" name="Picture 7" descr="A blue and red light&#10;&#10;Description automatically generated with medium confidence">
            <a:extLst>
              <a:ext uri="{FF2B5EF4-FFF2-40B4-BE49-F238E27FC236}">
                <a16:creationId xmlns:a16="http://schemas.microsoft.com/office/drawing/2014/main" id="{B13C0B0A-2308-FC4B-30AC-045A8B02D83F}"/>
              </a:ext>
            </a:extLst>
          </p:cNvPr>
          <p:cNvPicPr>
            <a:picLocks noChangeAspect="1"/>
          </p:cNvPicPr>
          <p:nvPr/>
        </p:nvPicPr>
        <p:blipFill rotWithShape="1">
          <a:blip r:embed="rId3">
            <a:extLst>
              <a:ext uri="{28A0092B-C50C-407E-A947-70E740481C1C}">
                <a14:useLocalDpi xmlns:a14="http://schemas.microsoft.com/office/drawing/2010/main" val="0"/>
              </a:ext>
            </a:extLst>
          </a:blip>
          <a:srcRect l="37539" t="29743" r="11306" b="1755"/>
          <a:stretch/>
        </p:blipFill>
        <p:spPr>
          <a:xfrm>
            <a:off x="0" y="1785"/>
            <a:ext cx="12192000" cy="6854430"/>
          </a:xfrm>
          <a:prstGeom prst="rect">
            <a:avLst/>
          </a:prstGeom>
        </p:spPr>
      </p:pic>
      <p:sp>
        <p:nvSpPr>
          <p:cNvPr id="9" name="Rectangle 8">
            <a:extLst>
              <a:ext uri="{FF2B5EF4-FFF2-40B4-BE49-F238E27FC236}">
                <a16:creationId xmlns:a16="http://schemas.microsoft.com/office/drawing/2014/main" id="{40789F88-D714-99A9-8A21-8F5023A345E9}"/>
              </a:ext>
            </a:extLst>
          </p:cNvPr>
          <p:cNvSpPr/>
          <p:nvPr/>
        </p:nvSpPr>
        <p:spPr>
          <a:xfrm>
            <a:off x="492187" y="572988"/>
            <a:ext cx="11207628" cy="5712025"/>
          </a:xfrm>
          <a:prstGeom prst="rect">
            <a:avLst/>
          </a:prstGeom>
          <a:noFill/>
          <a:ln w="38100" cap="flat" cmpd="sng" algn="ctr">
            <a:solidFill>
              <a:sysClr val="window" lastClr="FFFFFF"/>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dirty="0">
              <a:ln>
                <a:noFill/>
              </a:ln>
              <a:solidFill>
                <a:srgbClr val="2E2E38"/>
              </a:solidFill>
              <a:effectLst/>
              <a:uLnTx/>
              <a:uFillTx/>
              <a:latin typeface="EYInterstate Light"/>
              <a:ea typeface="+mn-ea"/>
              <a:cs typeface="+mn-cs"/>
            </a:endParaRPr>
          </a:p>
        </p:txBody>
      </p:sp>
      <p:pic>
        <p:nvPicPr>
          <p:cNvPr id="10" name="Picture 9" descr="A blue and red light&#10;&#10;Description automatically generated with medium confidence">
            <a:extLst>
              <a:ext uri="{FF2B5EF4-FFF2-40B4-BE49-F238E27FC236}">
                <a16:creationId xmlns:a16="http://schemas.microsoft.com/office/drawing/2014/main" id="{C6F9AEDA-5DC3-F76D-EB3C-E479CB18757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0503" b="91347" l="32395" r="83541">
                        <a14:foregroundMark x1="43065" y1="49216" x2="32531" y2="31206"/>
                        <a14:foregroundMark x1="32531" y1="31206" x2="32395" y2="30503"/>
                      </a14:backgroundRemoval>
                    </a14:imgEffect>
                  </a14:imgLayer>
                </a14:imgProps>
              </a:ext>
              <a:ext uri="{28A0092B-C50C-407E-A947-70E740481C1C}">
                <a14:useLocalDpi xmlns:a14="http://schemas.microsoft.com/office/drawing/2010/main" val="0"/>
              </a:ext>
            </a:extLst>
          </a:blip>
          <a:srcRect l="37224" t="29744" r="47536" b="26791"/>
          <a:stretch/>
        </p:blipFill>
        <p:spPr>
          <a:xfrm>
            <a:off x="1" y="1785"/>
            <a:ext cx="3632213" cy="4349178"/>
          </a:xfrm>
          <a:prstGeom prst="rect">
            <a:avLst/>
          </a:prstGeom>
        </p:spPr>
      </p:pic>
      <p:pic>
        <p:nvPicPr>
          <p:cNvPr id="11" name="Picture 10" descr="A blue and red light&#10;&#10;Description automatically generated with medium confidence">
            <a:extLst>
              <a:ext uri="{FF2B5EF4-FFF2-40B4-BE49-F238E27FC236}">
                <a16:creationId xmlns:a16="http://schemas.microsoft.com/office/drawing/2014/main" id="{9FBF6D73-9DAC-36D7-E294-23C4B57817B9}"/>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36560" b="91347" l="42361" r="88445">
                        <a14:foregroundMark x1="84472" y1="52731" x2="86515" y2="61547"/>
                        <a14:foregroundMark x1="86515" y1="61547" x2="87446" y2="55003"/>
                        <a14:foregroundMark x1="87446" y1="55003" x2="85358" y2="48459"/>
                        <a14:foregroundMark x1="85358" y1="48459" x2="87968" y2="60357"/>
                        <a14:foregroundMark x1="87968" y1="60357" x2="88445" y2="61385"/>
                      </a14:backgroundRemoval>
                    </a14:imgEffect>
                  </a14:imgLayer>
                </a14:imgProps>
              </a:ext>
              <a:ext uri="{28A0092B-C50C-407E-A947-70E740481C1C}">
                <a14:useLocalDpi xmlns:a14="http://schemas.microsoft.com/office/drawing/2010/main" val="0"/>
              </a:ext>
            </a:extLst>
          </a:blip>
          <a:srcRect l="78668" t="47401" r="11307" b="1755"/>
          <a:stretch/>
        </p:blipFill>
        <p:spPr>
          <a:xfrm>
            <a:off x="9802470" y="1768705"/>
            <a:ext cx="2389530" cy="5087510"/>
          </a:xfrm>
          <a:prstGeom prst="rect">
            <a:avLst/>
          </a:prstGeom>
        </p:spPr>
      </p:pic>
      <p:sp>
        <p:nvSpPr>
          <p:cNvPr id="4" name="Title 3">
            <a:extLst>
              <a:ext uri="{FF2B5EF4-FFF2-40B4-BE49-F238E27FC236}">
                <a16:creationId xmlns:a16="http://schemas.microsoft.com/office/drawing/2014/main" id="{01260170-ACFF-B022-D0A2-99F58E560836}"/>
              </a:ext>
            </a:extLst>
          </p:cNvPr>
          <p:cNvSpPr>
            <a:spLocks noGrp="1"/>
          </p:cNvSpPr>
          <p:nvPr>
            <p:ph type="title"/>
          </p:nvPr>
        </p:nvSpPr>
        <p:spPr>
          <a:xfrm>
            <a:off x="856478" y="3722808"/>
            <a:ext cx="7821972" cy="2216544"/>
          </a:xfrm>
        </p:spPr>
        <p:txBody>
          <a:bodyPr/>
          <a:lstStyle/>
          <a:p>
            <a:pPr>
              <a:lnSpc>
                <a:spcPct val="100000"/>
              </a:lnSpc>
            </a:pPr>
            <a:r>
              <a:rPr lang="en-IN" sz="2800" b="0" dirty="0">
                <a:latin typeface="Georgia" panose="02040502050405020303" pitchFamily="18" charset="0"/>
                <a:cs typeface="Arial"/>
              </a:rPr>
              <a:t>[Attach Video, link for demo] or [output/visualizations from the prototype]</a:t>
            </a:r>
            <a:br>
              <a:rPr lang="en-IN" sz="2800" b="0" dirty="0">
                <a:latin typeface="Georgia" panose="02040502050405020303" pitchFamily="18" charset="0"/>
                <a:cs typeface="Arial"/>
              </a:rPr>
            </a:br>
            <a:br>
              <a:rPr lang="en-IN" sz="2800" b="0" dirty="0">
                <a:latin typeface="Georgia" panose="02040502050405020303" pitchFamily="18" charset="0"/>
                <a:cs typeface="Arial"/>
              </a:rPr>
            </a:br>
            <a:r>
              <a:rPr lang="en-IN" sz="2800" b="0" dirty="0">
                <a:latin typeface="Georgia" panose="02040502050405020303" pitchFamily="18" charset="0"/>
                <a:cs typeface="Arial"/>
              </a:rPr>
              <a:t>Working prototype/output – please add Screenshot or video clip of your prototype here</a:t>
            </a:r>
          </a:p>
        </p:txBody>
      </p:sp>
    </p:spTree>
    <p:extLst>
      <p:ext uri="{BB962C8B-B14F-4D97-AF65-F5344CB8AC3E}">
        <p14:creationId xmlns:p14="http://schemas.microsoft.com/office/powerpoint/2010/main" val="3754853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B5AAAB1C-5D04-B8C2-2532-2517EC07F296}"/>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7105475" y="689040"/>
            <a:ext cx="5086525" cy="303070"/>
          </a:xfrm>
          <a:prstGeom prst="rect">
            <a:avLst/>
          </a:prstGeom>
        </p:spPr>
      </p:pic>
      <p:sp>
        <p:nvSpPr>
          <p:cNvPr id="4" name="Title 3">
            <a:extLst>
              <a:ext uri="{FF2B5EF4-FFF2-40B4-BE49-F238E27FC236}">
                <a16:creationId xmlns:a16="http://schemas.microsoft.com/office/drawing/2014/main" id="{CE3999FA-73D6-E7ED-0732-A1430B7218B3}"/>
              </a:ext>
            </a:extLst>
          </p:cNvPr>
          <p:cNvSpPr>
            <a:spLocks noGrp="1"/>
          </p:cNvSpPr>
          <p:nvPr>
            <p:ph type="title"/>
          </p:nvPr>
        </p:nvSpPr>
        <p:spPr>
          <a:xfrm>
            <a:off x="483827" y="260831"/>
            <a:ext cx="10884451" cy="470898"/>
          </a:xfrm>
        </p:spPr>
        <p:txBody>
          <a:bodyPr/>
          <a:lstStyle/>
          <a:p>
            <a:pPr>
              <a:lnSpc>
                <a:spcPct val="100000"/>
              </a:lnSpc>
            </a:pPr>
            <a:r>
              <a:rPr lang="en-IN" b="0" dirty="0">
                <a:solidFill>
                  <a:schemeClr val="tx2"/>
                </a:solidFill>
                <a:latin typeface="Georgia" panose="02040502050405020303" pitchFamily="18" charset="0"/>
                <a:cs typeface="Arial"/>
              </a:rPr>
              <a:t>Congratulations</a:t>
            </a:r>
            <a:r>
              <a:rPr lang="en-IN" b="0" dirty="0">
                <a:latin typeface="Georgia" panose="02040502050405020303" pitchFamily="18" charset="0"/>
                <a:cs typeface="Arial"/>
              </a:rPr>
              <a:t> on making to the next round. As we move towards the next stage, we would like you to note a few key points</a:t>
            </a:r>
            <a:endParaRPr lang="en-US" b="0" dirty="0">
              <a:latin typeface="Georgia" panose="02040502050405020303" pitchFamily="18" charset="0"/>
            </a:endParaRPr>
          </a:p>
        </p:txBody>
      </p:sp>
      <p:sp>
        <p:nvSpPr>
          <p:cNvPr id="1136" name="Rectangle: Rounded Corners 1135">
            <a:extLst>
              <a:ext uri="{FF2B5EF4-FFF2-40B4-BE49-F238E27FC236}">
                <a16:creationId xmlns:a16="http://schemas.microsoft.com/office/drawing/2014/main" id="{C15D225A-C23A-32DE-F0FE-3DED63CA2E2B}"/>
              </a:ext>
            </a:extLst>
          </p:cNvPr>
          <p:cNvSpPr/>
          <p:nvPr/>
        </p:nvSpPr>
        <p:spPr>
          <a:xfrm>
            <a:off x="464927" y="1284251"/>
            <a:ext cx="5631073" cy="3259996"/>
          </a:xfrm>
          <a:prstGeom prst="roundRect">
            <a:avLst>
              <a:gd name="adj" fmla="val 1881"/>
            </a:avLst>
          </a:prstGeom>
          <a:noFill/>
          <a:ln w="9525" cap="flat" cmpd="sng" algn="ctr">
            <a:solidFill>
              <a:srgbClr val="1A1A24">
                <a:lumMod val="75000"/>
                <a:lumOff val="25000"/>
              </a:srgbClr>
            </a:solidFill>
            <a:prstDash val="solid"/>
            <a:miter lim="800000"/>
          </a:ln>
          <a:effectLst/>
        </p:spPr>
        <p:txBody>
          <a:bodyPr lIns="108000" tIns="108000" rIns="108000" bIns="108000" rtlCol="0" anchor="t" anchorCtr="0"/>
          <a:lstStyle/>
          <a:p>
            <a:pPr marL="252000" marR="0" lvl="0" indent="-252000" defTabSz="91440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0" cap="none" spc="0" normalizeH="0" baseline="0" noProof="0" err="1">
              <a:ln>
                <a:noFill/>
              </a:ln>
              <a:solidFill>
                <a:srgbClr val="1A1A24"/>
              </a:solidFill>
              <a:effectLst/>
              <a:uLnTx/>
              <a:uFillTx/>
              <a:latin typeface="EYInterstate Light"/>
              <a:ea typeface="+mn-ea"/>
              <a:cs typeface="+mn-cs"/>
            </a:endParaRPr>
          </a:p>
        </p:txBody>
      </p:sp>
      <p:sp>
        <p:nvSpPr>
          <p:cNvPr id="6" name="TextBox 5">
            <a:extLst>
              <a:ext uri="{FF2B5EF4-FFF2-40B4-BE49-F238E27FC236}">
                <a16:creationId xmlns:a16="http://schemas.microsoft.com/office/drawing/2014/main" id="{9D18C81F-31CF-614E-2CB8-7F99F2743C5C}"/>
              </a:ext>
            </a:extLst>
          </p:cNvPr>
          <p:cNvSpPr txBox="1"/>
          <p:nvPr/>
        </p:nvSpPr>
        <p:spPr>
          <a:xfrm>
            <a:off x="526663" y="1351081"/>
            <a:ext cx="5569337" cy="3108543"/>
          </a:xfrm>
          <a:prstGeom prst="rect">
            <a:avLst/>
          </a:prstGeom>
          <a:noFill/>
        </p:spPr>
        <p:txBody>
          <a:bodyPr wrap="square">
            <a:spAutoFit/>
          </a:bodyPr>
          <a:lstStyle/>
          <a:p>
            <a:r>
              <a:rPr lang="en-IN" sz="1400" dirty="0">
                <a:solidFill>
                  <a:schemeClr val="bg1"/>
                </a:solidFill>
                <a:effectLst/>
                <a:ea typeface="Calibri" panose="020F0502020204030204" pitchFamily="34" charset="0"/>
              </a:rPr>
              <a:t>We are inviting a </a:t>
            </a:r>
            <a:r>
              <a:rPr lang="en-IN" sz="1400" b="1" dirty="0">
                <a:solidFill>
                  <a:srgbClr val="FFE600"/>
                </a:solidFill>
                <a:effectLst/>
                <a:ea typeface="Calibri" panose="020F0502020204030204" pitchFamily="34" charset="0"/>
              </a:rPr>
              <a:t>detailed solution submission </a:t>
            </a:r>
            <a:r>
              <a:rPr lang="en-IN" sz="1400" dirty="0">
                <a:solidFill>
                  <a:schemeClr val="bg1"/>
                </a:solidFill>
                <a:effectLst/>
                <a:ea typeface="Calibri" panose="020F0502020204030204" pitchFamily="34" charset="0"/>
              </a:rPr>
              <a:t>fo</a:t>
            </a:r>
            <a:r>
              <a:rPr lang="en-IN" sz="1400" dirty="0">
                <a:solidFill>
                  <a:schemeClr val="bg1"/>
                </a:solidFill>
                <a:ea typeface="Calibri" panose="020F0502020204030204" pitchFamily="34" charset="0"/>
              </a:rPr>
              <a:t>r the next round. </a:t>
            </a:r>
            <a:r>
              <a:rPr lang="en-IN" sz="1400" dirty="0">
                <a:solidFill>
                  <a:schemeClr val="bg1"/>
                </a:solidFill>
                <a:effectLst/>
                <a:ea typeface="Calibri" panose="020F0502020204030204" pitchFamily="34" charset="0"/>
              </a:rPr>
              <a:t>The ppt document that you submit should cover the below </a:t>
            </a:r>
            <a:r>
              <a:rPr lang="en-IN" sz="1400" b="1" dirty="0">
                <a:solidFill>
                  <a:schemeClr val="bg1"/>
                </a:solidFill>
                <a:ea typeface="Calibri" panose="020F0502020204030204" pitchFamily="34" charset="0"/>
              </a:rPr>
              <a:t>: </a:t>
            </a:r>
            <a:endParaRPr lang="en-IN" sz="1400" dirty="0">
              <a:solidFill>
                <a:schemeClr val="bg1"/>
              </a:solidFill>
              <a:effectLst/>
              <a:ea typeface="Calibri" panose="020F0502020204030204" pitchFamily="34" charset="0"/>
            </a:endParaRPr>
          </a:p>
          <a:p>
            <a:pPr marL="285750" indent="-285750">
              <a:buFont typeface="Wingdings" panose="05000000000000000000" pitchFamily="2" charset="2"/>
              <a:buChar char="§"/>
            </a:pPr>
            <a:endParaRPr lang="en-IN" sz="1200" dirty="0">
              <a:solidFill>
                <a:schemeClr val="bg1"/>
              </a:solidFill>
              <a:effectLst/>
              <a:ea typeface="Calibri" panose="020F0502020204030204" pitchFamily="34" charset="0"/>
            </a:endParaRPr>
          </a:p>
          <a:p>
            <a:pPr marL="285750" indent="-285750">
              <a:buFont typeface="Wingdings" panose="05000000000000000000" pitchFamily="2" charset="2"/>
              <a:buChar char="§"/>
            </a:pPr>
            <a:r>
              <a:rPr lang="en-IN" sz="1200" dirty="0">
                <a:solidFill>
                  <a:schemeClr val="bg1"/>
                </a:solidFill>
                <a:effectLst/>
                <a:ea typeface="Times New Roman" panose="02020603050405020304" pitchFamily="18" charset="0"/>
              </a:rPr>
              <a:t>Team Details (refer slide 3 – pictures should be high resolution; </a:t>
            </a:r>
            <a:r>
              <a:rPr lang="en-IN" sz="1200" dirty="0">
                <a:solidFill>
                  <a:schemeClr val="bg1"/>
                </a:solidFill>
                <a:ea typeface="Calibri" panose="020F0502020204030204" pitchFamily="34" charset="0"/>
              </a:rPr>
              <a:t>Size: 1200X1800 | 2MB; Front facing camera; Attire: Formal | Presentable | No accessories like sunglasses etc | Plain background)</a:t>
            </a:r>
            <a:endParaRPr lang="en-IN" sz="1200" dirty="0">
              <a:solidFill>
                <a:schemeClr val="bg1"/>
              </a:solidFill>
              <a:effectLst/>
              <a:ea typeface="Times New Roman" panose="02020603050405020304" pitchFamily="18" charset="0"/>
            </a:endParaRPr>
          </a:p>
          <a:p>
            <a:pPr marL="285750" indent="-285750">
              <a:buFont typeface="Wingdings" panose="05000000000000000000" pitchFamily="2" charset="2"/>
              <a:buChar char="§"/>
            </a:pPr>
            <a:r>
              <a:rPr lang="en-IN" sz="1200" dirty="0">
                <a:solidFill>
                  <a:schemeClr val="bg1"/>
                </a:solidFill>
                <a:effectLst/>
                <a:ea typeface="Times New Roman" panose="02020603050405020304" pitchFamily="18" charset="0"/>
              </a:rPr>
              <a:t>Executive Summary (refer slide 4)</a:t>
            </a:r>
          </a:p>
          <a:p>
            <a:pPr marL="285750" indent="-285750">
              <a:buFont typeface="Wingdings" panose="05000000000000000000" pitchFamily="2" charset="2"/>
              <a:buChar char="§"/>
            </a:pPr>
            <a:r>
              <a:rPr lang="en-IN" sz="1200" dirty="0">
                <a:solidFill>
                  <a:schemeClr val="bg1"/>
                </a:solidFill>
                <a:effectLst/>
                <a:ea typeface="Times New Roman" panose="02020603050405020304" pitchFamily="18" charset="0"/>
              </a:rPr>
              <a:t>Problem statement and Solution proposed (refer slide 5)</a:t>
            </a:r>
            <a:endParaRPr lang="en-IN" sz="1200" dirty="0">
              <a:solidFill>
                <a:schemeClr val="bg1"/>
              </a:solidFill>
              <a:ea typeface="Times New Roman" panose="02020603050405020304" pitchFamily="18" charset="0"/>
            </a:endParaRPr>
          </a:p>
          <a:p>
            <a:pPr marL="285750" indent="-285750">
              <a:buFont typeface="Wingdings" panose="05000000000000000000" pitchFamily="2" charset="2"/>
              <a:buChar char="§"/>
            </a:pPr>
            <a:r>
              <a:rPr lang="en-IN" sz="1200" dirty="0">
                <a:solidFill>
                  <a:schemeClr val="bg1"/>
                </a:solidFill>
                <a:effectLst/>
                <a:ea typeface="Times New Roman" panose="02020603050405020304" pitchFamily="18" charset="0"/>
              </a:rPr>
              <a:t>Approach and methodology (refer slide 6)</a:t>
            </a:r>
          </a:p>
          <a:p>
            <a:pPr marL="285750" indent="-285750">
              <a:buFont typeface="Wingdings" panose="05000000000000000000" pitchFamily="2" charset="2"/>
              <a:buChar char="§"/>
            </a:pPr>
            <a:r>
              <a:rPr lang="en-IN" sz="1200" dirty="0">
                <a:solidFill>
                  <a:schemeClr val="bg1"/>
                </a:solidFill>
                <a:ea typeface="Times New Roman" panose="02020603050405020304" pitchFamily="18" charset="0"/>
              </a:rPr>
              <a:t>Details to be submitted separately (refer slide 7)</a:t>
            </a:r>
          </a:p>
          <a:p>
            <a:pPr marL="285750" indent="-285750">
              <a:buFont typeface="Wingdings" panose="05000000000000000000" pitchFamily="2" charset="2"/>
              <a:buChar char="§"/>
            </a:pPr>
            <a:r>
              <a:rPr lang="en-IN" sz="1200" dirty="0">
                <a:solidFill>
                  <a:schemeClr val="bg1"/>
                </a:solidFill>
                <a:effectLst/>
                <a:ea typeface="Times New Roman" panose="02020603050405020304" pitchFamily="18" charset="0"/>
              </a:rPr>
              <a:t>Working prototype/output </a:t>
            </a:r>
            <a:r>
              <a:rPr lang="en-IN" sz="1200" dirty="0">
                <a:solidFill>
                  <a:schemeClr val="bg1"/>
                </a:solidFill>
                <a:effectLst/>
                <a:ea typeface="Calibri" panose="020F0502020204030204" pitchFamily="34" charset="0"/>
              </a:rPr>
              <a:t> </a:t>
            </a:r>
            <a:r>
              <a:rPr lang="en-US" sz="1200" dirty="0">
                <a:solidFill>
                  <a:schemeClr val="bg1"/>
                </a:solidFill>
                <a:ea typeface="Times New Roman" panose="02020603050405020304" pitchFamily="18" charset="0"/>
              </a:rPr>
              <a:t>(refer slide 8 - this is key to your presentation and you/ your team will be expected to screen share and demonstrate the same if you make it to semi-finale round) (kindly record and share the </a:t>
            </a:r>
            <a:r>
              <a:rPr lang="en-IN" sz="1200" dirty="0">
                <a:solidFill>
                  <a:schemeClr val="bg1"/>
                </a:solidFill>
                <a:ea typeface="Times New Roman" panose="02020603050405020304" pitchFamily="18" charset="0"/>
              </a:rPr>
              <a:t>video file of the prototype demonstration (as a backup file))</a:t>
            </a:r>
          </a:p>
          <a:p>
            <a:pPr marL="285750" indent="-285750">
              <a:buFont typeface="Wingdings" panose="05000000000000000000" pitchFamily="2" charset="2"/>
              <a:buChar char="§"/>
            </a:pPr>
            <a:r>
              <a:rPr lang="en-IN" sz="1200" dirty="0">
                <a:solidFill>
                  <a:schemeClr val="tx2"/>
                </a:solidFill>
                <a:ea typeface="Calibri" panose="020F0502020204030204" pitchFamily="34" charset="0"/>
              </a:rPr>
              <a:t>Expected output should be in form of demonstratable technology solution (This is mandatory)</a:t>
            </a:r>
          </a:p>
        </p:txBody>
      </p:sp>
      <p:sp>
        <p:nvSpPr>
          <p:cNvPr id="8" name="Rectangle 157">
            <a:extLst>
              <a:ext uri="{FF2B5EF4-FFF2-40B4-BE49-F238E27FC236}">
                <a16:creationId xmlns:a16="http://schemas.microsoft.com/office/drawing/2014/main" id="{EA8D9CC5-99C2-0A1D-D845-BA8CFE56D61A}"/>
              </a:ext>
            </a:extLst>
          </p:cNvPr>
          <p:cNvSpPr/>
          <p:nvPr/>
        </p:nvSpPr>
        <p:spPr>
          <a:xfrm>
            <a:off x="11422758" y="1600131"/>
            <a:ext cx="65" cy="215332"/>
          </a:xfrm>
          <a:prstGeom prst="rect">
            <a:avLst/>
          </a:prstGeom>
        </p:spPr>
        <p:txBody>
          <a:bodyPr wrap="none" lIns="0" tIns="0" rIns="0" bIns="0">
            <a:spAutoFit/>
          </a:bodyPr>
          <a:lstStyle/>
          <a:p>
            <a:pPr algn="ctr" defTabSz="913943">
              <a:defRPr/>
            </a:pPr>
            <a:endParaRPr lang="en-US" sz="1399" b="1" kern="0" dirty="0">
              <a:solidFill>
                <a:srgbClr val="28B6E9"/>
              </a:solidFill>
              <a:latin typeface="Arial"/>
              <a:cs typeface="Arial"/>
              <a:sym typeface="Arial"/>
            </a:endParaRPr>
          </a:p>
        </p:txBody>
      </p:sp>
      <p:sp>
        <p:nvSpPr>
          <p:cNvPr id="23" name="Rectangle: Rounded Corners 22">
            <a:extLst>
              <a:ext uri="{FF2B5EF4-FFF2-40B4-BE49-F238E27FC236}">
                <a16:creationId xmlns:a16="http://schemas.microsoft.com/office/drawing/2014/main" id="{E455E796-D0E6-59B8-7277-895267804FE8}"/>
              </a:ext>
            </a:extLst>
          </p:cNvPr>
          <p:cNvSpPr/>
          <p:nvPr/>
        </p:nvSpPr>
        <p:spPr>
          <a:xfrm>
            <a:off x="6335613" y="1284251"/>
            <a:ext cx="3858345" cy="3259996"/>
          </a:xfrm>
          <a:prstGeom prst="roundRect">
            <a:avLst>
              <a:gd name="adj" fmla="val 2453"/>
            </a:avLst>
          </a:prstGeom>
          <a:solidFill>
            <a:schemeClr val="tx1">
              <a:lumMod val="50000"/>
              <a:lumOff val="50000"/>
              <a:alpha val="18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indent="-252000">
              <a:lnSpc>
                <a:spcPct val="90000"/>
              </a:lnSpc>
              <a:spcBef>
                <a:spcPts val="400"/>
              </a:spcBef>
              <a:spcAft>
                <a:spcPts val="400"/>
              </a:spcAft>
              <a:buClr>
                <a:srgbClr val="FFE600"/>
              </a:buClr>
              <a:buFont typeface="Wingdings" pitchFamily="2" charset="2"/>
              <a:buChar char="§"/>
            </a:pPr>
            <a:endParaRPr lang="en-IN" sz="2000" err="1">
              <a:solidFill>
                <a:srgbClr val="1A1A24"/>
              </a:solidFill>
              <a:latin typeface="EYInterstate Light"/>
            </a:endParaRPr>
          </a:p>
        </p:txBody>
      </p:sp>
      <p:sp>
        <p:nvSpPr>
          <p:cNvPr id="24" name="Rectangle: Top Corners Rounded 23">
            <a:extLst>
              <a:ext uri="{FF2B5EF4-FFF2-40B4-BE49-F238E27FC236}">
                <a16:creationId xmlns:a16="http://schemas.microsoft.com/office/drawing/2014/main" id="{0B8F3BA8-F86E-6252-9699-C457FBD5AA4D}"/>
              </a:ext>
            </a:extLst>
          </p:cNvPr>
          <p:cNvSpPr/>
          <p:nvPr/>
        </p:nvSpPr>
        <p:spPr>
          <a:xfrm>
            <a:off x="6348389" y="1346741"/>
            <a:ext cx="2330215" cy="267520"/>
          </a:xfrm>
          <a:prstGeom prst="round2SameRect">
            <a:avLst>
              <a:gd name="adj1" fmla="val 0"/>
              <a:gd name="adj2" fmla="val 0"/>
            </a:avLst>
          </a:prstGeom>
          <a:noFill/>
          <a:ln w="9525" cap="flat" cmpd="sng" algn="ctr">
            <a:noFill/>
            <a:prstDash val="solid"/>
          </a:ln>
          <a:effectLst/>
        </p:spPr>
        <p:txBody>
          <a:bodyPr rtlCol="0" anchor="ctr" anchorCtr="0"/>
          <a:lstStyle/>
          <a:p>
            <a:pPr defTabSz="913943">
              <a:spcBef>
                <a:spcPct val="20000"/>
              </a:spcBef>
              <a:spcAft>
                <a:spcPts val="600"/>
              </a:spcAft>
              <a:buClr>
                <a:srgbClr val="FFE600"/>
              </a:buClr>
              <a:buSzPct val="70000"/>
              <a:defRPr/>
            </a:pPr>
            <a:r>
              <a:rPr lang="en-US" sz="1400" spc="100" dirty="0">
                <a:solidFill>
                  <a:schemeClr val="tx2"/>
                </a:solidFill>
                <a:latin typeface="EYInterstate Regular"/>
              </a:rPr>
              <a:t>Evaluation parameters</a:t>
            </a:r>
          </a:p>
        </p:txBody>
      </p:sp>
      <p:sp>
        <p:nvSpPr>
          <p:cNvPr id="44" name="Rectangle 43">
            <a:hlinkClick r:id="" action="ppaction://noaction"/>
            <a:extLst>
              <a:ext uri="{FF2B5EF4-FFF2-40B4-BE49-F238E27FC236}">
                <a16:creationId xmlns:a16="http://schemas.microsoft.com/office/drawing/2014/main" id="{8C3458C7-E582-F9FB-267B-8E380E610009}"/>
              </a:ext>
            </a:extLst>
          </p:cNvPr>
          <p:cNvSpPr/>
          <p:nvPr/>
        </p:nvSpPr>
        <p:spPr>
          <a:xfrm>
            <a:off x="6468503" y="1948503"/>
            <a:ext cx="4395240" cy="197212"/>
          </a:xfrm>
          <a:prstGeom prst="rect">
            <a:avLst/>
          </a:prstGeom>
          <a:noFill/>
          <a:ln w="3175" cap="flat" cmpd="sng" algn="ctr">
            <a:noFill/>
            <a:prstDash val="solid"/>
          </a:ln>
          <a:effectLst>
            <a:outerShdw blurRad="63500" sx="102000" sy="102000" algn="ctr" rotWithShape="0">
              <a:srgbClr val="FFE600">
                <a:alpha val="40000"/>
              </a:srgbClr>
            </a:outerShdw>
          </a:effectLst>
        </p:spPr>
        <p:txBody>
          <a:bodyPr lIns="0" tIns="0" rIns="0" bIns="0" rtlCol="0" anchor="t" anchorCtr="0"/>
          <a:lstStyle/>
          <a:p>
            <a:pPr marL="0" marR="0" lvl="0" indent="0" defTabSz="913486" eaLnBrk="1" fontAlgn="auto" latinLnBrk="0" hangingPunct="1">
              <a:lnSpc>
                <a:spcPct val="100000"/>
              </a:lnSpc>
              <a:spcBef>
                <a:spcPts val="0"/>
              </a:spcBef>
              <a:spcAft>
                <a:spcPts val="1198"/>
              </a:spcAft>
              <a:buClrTx/>
              <a:buSzTx/>
              <a:buFontTx/>
              <a:buNone/>
              <a:tabLst/>
              <a:defRPr/>
            </a:pPr>
            <a:r>
              <a:rPr kumimoji="0" lang="en-IN" sz="1400" b="0" i="0" u="none" strike="noStrike" kern="0" cap="none" spc="0" normalizeH="0" baseline="0" noProof="0" dirty="0">
                <a:ln>
                  <a:noFill/>
                </a:ln>
                <a:solidFill>
                  <a:schemeClr val="bg1"/>
                </a:solidFill>
                <a:effectLst/>
                <a:uLnTx/>
                <a:uFillTx/>
              </a:rPr>
              <a:t>Scope of the problem covered in the solution</a:t>
            </a:r>
          </a:p>
        </p:txBody>
      </p:sp>
      <p:cxnSp>
        <p:nvCxnSpPr>
          <p:cNvPr id="214" name="Straight Connector 213">
            <a:extLst>
              <a:ext uri="{FF2B5EF4-FFF2-40B4-BE49-F238E27FC236}">
                <a16:creationId xmlns:a16="http://schemas.microsoft.com/office/drawing/2014/main" id="{06DF234C-31E2-B194-4E2F-78CE7E2D5C78}"/>
              </a:ext>
            </a:extLst>
          </p:cNvPr>
          <p:cNvCxnSpPr>
            <a:cxnSpLocks/>
          </p:cNvCxnSpPr>
          <p:nvPr/>
        </p:nvCxnSpPr>
        <p:spPr>
          <a:xfrm>
            <a:off x="6468504" y="1871598"/>
            <a:ext cx="275226" cy="0"/>
          </a:xfrm>
          <a:prstGeom prst="line">
            <a:avLst/>
          </a:prstGeom>
          <a:noFill/>
          <a:ln w="25400" cap="flat" cmpd="sng" algn="ctr">
            <a:solidFill>
              <a:srgbClr val="FFE600"/>
            </a:solidFill>
            <a:prstDash val="solid"/>
            <a:tailEnd type="none"/>
          </a:ln>
          <a:effectLst/>
        </p:spPr>
      </p:cxnSp>
      <p:sp>
        <p:nvSpPr>
          <p:cNvPr id="37" name="Rectangle 36">
            <a:hlinkClick r:id="" action="ppaction://noaction"/>
            <a:extLst>
              <a:ext uri="{FF2B5EF4-FFF2-40B4-BE49-F238E27FC236}">
                <a16:creationId xmlns:a16="http://schemas.microsoft.com/office/drawing/2014/main" id="{DECD2E26-420F-5A2F-1B28-B8BC411B506D}"/>
              </a:ext>
            </a:extLst>
          </p:cNvPr>
          <p:cNvSpPr/>
          <p:nvPr/>
        </p:nvSpPr>
        <p:spPr>
          <a:xfrm>
            <a:off x="6468503" y="2677696"/>
            <a:ext cx="4302961" cy="160186"/>
          </a:xfrm>
          <a:prstGeom prst="rect">
            <a:avLst/>
          </a:prstGeom>
          <a:noFill/>
          <a:ln w="3175" cap="flat" cmpd="sng" algn="ctr">
            <a:noFill/>
            <a:prstDash val="solid"/>
          </a:ln>
          <a:effectLst/>
          <a:extLst>
            <a:ext uri="{AF507438-7753-43E0-B8FC-AC1667EBCBE1}">
              <a14:hiddenEffects xmlns:a14="http://schemas.microsoft.com/office/drawing/2010/main">
                <a:effectLst>
                  <a:outerShdw blurRad="63500" sx="102000" sy="102000" algn="ctr" rotWithShape="0">
                    <a:srgbClr val="FFE600">
                      <a:alpha val="40000"/>
                    </a:srgbClr>
                  </a:outerShdw>
                </a:effectLst>
              </a14:hiddenEffects>
            </a:ext>
          </a:extLst>
        </p:spPr>
        <p:txBody>
          <a:bodyPr lIns="0" tIns="0" rIns="0" bIns="0" rtlCol="0" anchor="t" anchorCtr="0"/>
          <a:lstStyle/>
          <a:p>
            <a:pPr marL="0" marR="0" lvl="0" indent="0" defTabSz="913486" eaLnBrk="1" fontAlgn="auto" latinLnBrk="0" hangingPunct="1">
              <a:lnSpc>
                <a:spcPct val="100000"/>
              </a:lnSpc>
              <a:spcBef>
                <a:spcPts val="0"/>
              </a:spcBef>
              <a:spcAft>
                <a:spcPts val="1198"/>
              </a:spcAft>
              <a:buClrTx/>
              <a:buSzTx/>
              <a:buFontTx/>
              <a:buNone/>
              <a:tabLst/>
              <a:defRPr/>
            </a:pPr>
            <a:r>
              <a:rPr kumimoji="0" lang="en-IN" sz="1400" b="0" i="0" u="none" strike="noStrike" kern="0" cap="none" spc="0" normalizeH="0" baseline="0" noProof="0" dirty="0">
                <a:ln>
                  <a:noFill/>
                </a:ln>
                <a:solidFill>
                  <a:schemeClr val="bg1"/>
                </a:solidFill>
                <a:effectLst/>
                <a:uLnTx/>
                <a:uFillTx/>
              </a:rPr>
              <a:t>Solution design and use of technology</a:t>
            </a:r>
          </a:p>
        </p:txBody>
      </p:sp>
      <p:cxnSp>
        <p:nvCxnSpPr>
          <p:cNvPr id="38" name="Straight Connector 37">
            <a:extLst>
              <a:ext uri="{FF2B5EF4-FFF2-40B4-BE49-F238E27FC236}">
                <a16:creationId xmlns:a16="http://schemas.microsoft.com/office/drawing/2014/main" id="{67D0615F-085E-EAAD-FCAE-9CC96FEB91E9}"/>
              </a:ext>
            </a:extLst>
          </p:cNvPr>
          <p:cNvCxnSpPr>
            <a:cxnSpLocks/>
          </p:cNvCxnSpPr>
          <p:nvPr/>
        </p:nvCxnSpPr>
        <p:spPr>
          <a:xfrm>
            <a:off x="6468504" y="2572703"/>
            <a:ext cx="275226" cy="0"/>
          </a:xfrm>
          <a:prstGeom prst="line">
            <a:avLst/>
          </a:prstGeom>
          <a:noFill/>
          <a:ln w="25400" cap="flat" cmpd="sng" algn="ctr">
            <a:solidFill>
              <a:srgbClr val="FFE600"/>
            </a:solidFill>
            <a:prstDash val="solid"/>
            <a:tailEnd type="none"/>
          </a:ln>
          <a:effectLst/>
        </p:spPr>
      </p:cxnSp>
      <p:sp>
        <p:nvSpPr>
          <p:cNvPr id="39" name="Rectangle 38">
            <a:hlinkClick r:id="" action="ppaction://noaction"/>
            <a:extLst>
              <a:ext uri="{FF2B5EF4-FFF2-40B4-BE49-F238E27FC236}">
                <a16:creationId xmlns:a16="http://schemas.microsoft.com/office/drawing/2014/main" id="{36741312-42E2-5174-7830-2F9F0A008D04}"/>
              </a:ext>
            </a:extLst>
          </p:cNvPr>
          <p:cNvSpPr/>
          <p:nvPr/>
        </p:nvSpPr>
        <p:spPr>
          <a:xfrm>
            <a:off x="6468503" y="3365170"/>
            <a:ext cx="3858345" cy="209893"/>
          </a:xfrm>
          <a:prstGeom prst="rect">
            <a:avLst/>
          </a:prstGeom>
          <a:noFill/>
          <a:ln w="3175" cap="flat" cmpd="sng" algn="ctr">
            <a:noFill/>
            <a:prstDash val="solid"/>
          </a:ln>
          <a:effectLst/>
          <a:extLst>
            <a:ext uri="{AF507438-7753-43E0-B8FC-AC1667EBCBE1}">
              <a14:hiddenEffects xmlns:a14="http://schemas.microsoft.com/office/drawing/2010/main">
                <a:effectLst>
                  <a:outerShdw blurRad="63500" sx="102000" sy="102000" algn="ctr" rotWithShape="0">
                    <a:srgbClr val="FFE600">
                      <a:alpha val="40000"/>
                    </a:srgbClr>
                  </a:outerShdw>
                </a:effectLst>
              </a14:hiddenEffects>
            </a:ext>
          </a:extLst>
        </p:spPr>
        <p:txBody>
          <a:bodyPr lIns="0" tIns="0" rIns="0" bIns="0" rtlCol="0" anchor="t" anchorCtr="0"/>
          <a:lstStyle/>
          <a:p>
            <a:pPr marL="0" marR="0" lvl="0" indent="0" defTabSz="913486" eaLnBrk="1" fontAlgn="auto" latinLnBrk="0" hangingPunct="1">
              <a:lnSpc>
                <a:spcPct val="100000"/>
              </a:lnSpc>
              <a:spcBef>
                <a:spcPts val="0"/>
              </a:spcBef>
              <a:spcAft>
                <a:spcPts val="1198"/>
              </a:spcAft>
              <a:buClrTx/>
              <a:buSzTx/>
              <a:buFontTx/>
              <a:buNone/>
              <a:tabLst/>
              <a:defRPr/>
            </a:pPr>
            <a:r>
              <a:rPr kumimoji="0" lang="en-IN" sz="1400" b="0" i="0" u="none" strike="noStrike" kern="0" cap="none" spc="0" normalizeH="0" baseline="0" noProof="0" dirty="0">
                <a:ln>
                  <a:noFill/>
                </a:ln>
                <a:solidFill>
                  <a:schemeClr val="bg1"/>
                </a:solidFill>
                <a:effectLst/>
                <a:uLnTx/>
                <a:uFillTx/>
              </a:rPr>
              <a:t>Uniqueness of Solution and Innovation</a:t>
            </a:r>
          </a:p>
        </p:txBody>
      </p:sp>
      <p:cxnSp>
        <p:nvCxnSpPr>
          <p:cNvPr id="40" name="Straight Connector 39">
            <a:extLst>
              <a:ext uri="{FF2B5EF4-FFF2-40B4-BE49-F238E27FC236}">
                <a16:creationId xmlns:a16="http://schemas.microsoft.com/office/drawing/2014/main" id="{A53C3441-45A1-4C6F-AE5A-66E42D4093CE}"/>
              </a:ext>
            </a:extLst>
          </p:cNvPr>
          <p:cNvCxnSpPr>
            <a:cxnSpLocks/>
          </p:cNvCxnSpPr>
          <p:nvPr/>
        </p:nvCxnSpPr>
        <p:spPr>
          <a:xfrm>
            <a:off x="6468504" y="3273808"/>
            <a:ext cx="275226" cy="0"/>
          </a:xfrm>
          <a:prstGeom prst="line">
            <a:avLst/>
          </a:prstGeom>
          <a:noFill/>
          <a:ln w="25400" cap="flat" cmpd="sng" algn="ctr">
            <a:solidFill>
              <a:srgbClr val="FFE600"/>
            </a:solidFill>
            <a:prstDash val="solid"/>
            <a:tailEnd type="none"/>
          </a:ln>
          <a:effectLst/>
        </p:spPr>
      </p:cxnSp>
      <p:sp>
        <p:nvSpPr>
          <p:cNvPr id="41" name="Rectangle 40">
            <a:hlinkClick r:id="" action="ppaction://noaction"/>
            <a:extLst>
              <a:ext uri="{FF2B5EF4-FFF2-40B4-BE49-F238E27FC236}">
                <a16:creationId xmlns:a16="http://schemas.microsoft.com/office/drawing/2014/main" id="{D74C5D9F-835A-E7F4-1B79-7E3E0F39DC2C}"/>
              </a:ext>
            </a:extLst>
          </p:cNvPr>
          <p:cNvSpPr/>
          <p:nvPr/>
        </p:nvSpPr>
        <p:spPr>
          <a:xfrm>
            <a:off x="6468504" y="4051816"/>
            <a:ext cx="3237558" cy="209893"/>
          </a:xfrm>
          <a:prstGeom prst="rect">
            <a:avLst/>
          </a:prstGeom>
          <a:noFill/>
          <a:ln w="3175" cap="flat" cmpd="sng" algn="ctr">
            <a:noFill/>
            <a:prstDash val="solid"/>
          </a:ln>
          <a:effectLst/>
          <a:extLst>
            <a:ext uri="{AF507438-7753-43E0-B8FC-AC1667EBCBE1}">
              <a14:hiddenEffects xmlns:a14="http://schemas.microsoft.com/office/drawing/2010/main">
                <a:effectLst>
                  <a:outerShdw blurRad="63500" sx="102000" sy="102000" algn="ctr" rotWithShape="0">
                    <a:srgbClr val="FFE600">
                      <a:alpha val="40000"/>
                    </a:srgbClr>
                  </a:outerShdw>
                </a:effectLst>
              </a14:hiddenEffects>
            </a:ext>
          </a:extLst>
        </p:spPr>
        <p:txBody>
          <a:bodyPr lIns="0" tIns="0" rIns="0" bIns="0" rtlCol="0" anchor="t" anchorCtr="0"/>
          <a:lstStyle/>
          <a:p>
            <a:pPr marL="0" marR="0" lvl="0" indent="0" defTabSz="913486" eaLnBrk="1" fontAlgn="auto" latinLnBrk="0" hangingPunct="1">
              <a:lnSpc>
                <a:spcPct val="100000"/>
              </a:lnSpc>
              <a:spcBef>
                <a:spcPts val="0"/>
              </a:spcBef>
              <a:spcAft>
                <a:spcPts val="1198"/>
              </a:spcAft>
              <a:buClrTx/>
              <a:buSzTx/>
              <a:buFontTx/>
              <a:buNone/>
              <a:tabLst/>
              <a:defRPr/>
            </a:pPr>
            <a:r>
              <a:rPr kumimoji="0" lang="en-IN" sz="1400" b="0" i="0" u="none" strike="noStrike" kern="0" cap="none" spc="0" normalizeH="0" baseline="0" noProof="0" dirty="0">
                <a:ln>
                  <a:noFill/>
                </a:ln>
                <a:solidFill>
                  <a:schemeClr val="bg1"/>
                </a:solidFill>
                <a:effectLst/>
                <a:uLnTx/>
                <a:uFillTx/>
              </a:rPr>
              <a:t>End-user benefit and impact</a:t>
            </a:r>
          </a:p>
        </p:txBody>
      </p:sp>
      <p:cxnSp>
        <p:nvCxnSpPr>
          <p:cNvPr id="42" name="Straight Connector 41">
            <a:extLst>
              <a:ext uri="{FF2B5EF4-FFF2-40B4-BE49-F238E27FC236}">
                <a16:creationId xmlns:a16="http://schemas.microsoft.com/office/drawing/2014/main" id="{8A9CEC5C-CFCB-619B-D411-39379DEFFB97}"/>
              </a:ext>
            </a:extLst>
          </p:cNvPr>
          <p:cNvCxnSpPr>
            <a:cxnSpLocks/>
          </p:cNvCxnSpPr>
          <p:nvPr/>
        </p:nvCxnSpPr>
        <p:spPr>
          <a:xfrm>
            <a:off x="6468504" y="3974912"/>
            <a:ext cx="275226" cy="0"/>
          </a:xfrm>
          <a:prstGeom prst="line">
            <a:avLst/>
          </a:prstGeom>
          <a:noFill/>
          <a:ln w="25400" cap="flat" cmpd="sng" algn="ctr">
            <a:solidFill>
              <a:srgbClr val="FFE600"/>
            </a:solidFill>
            <a:prstDash val="solid"/>
            <a:tailEnd type="none"/>
          </a:ln>
          <a:effectLst/>
        </p:spPr>
      </p:cxnSp>
      <p:sp>
        <p:nvSpPr>
          <p:cNvPr id="45" name="TextBox 44">
            <a:extLst>
              <a:ext uri="{FF2B5EF4-FFF2-40B4-BE49-F238E27FC236}">
                <a16:creationId xmlns:a16="http://schemas.microsoft.com/office/drawing/2014/main" id="{B591015D-02AD-3D0B-4B92-0978104CE64C}"/>
              </a:ext>
            </a:extLst>
          </p:cNvPr>
          <p:cNvSpPr txBox="1"/>
          <p:nvPr/>
        </p:nvSpPr>
        <p:spPr>
          <a:xfrm>
            <a:off x="391552" y="4651587"/>
            <a:ext cx="9935296" cy="777970"/>
          </a:xfrm>
          <a:prstGeom prst="rect">
            <a:avLst/>
          </a:prstGeom>
          <a:noFill/>
        </p:spPr>
        <p:txBody>
          <a:bodyPr wrap="square">
            <a:spAutoFit/>
          </a:bodyPr>
          <a:lstStyle/>
          <a:p>
            <a:pPr>
              <a:lnSpc>
                <a:spcPct val="150000"/>
              </a:lnSpc>
              <a:spcAft>
                <a:spcPts val="600"/>
              </a:spcAft>
              <a:buClr>
                <a:srgbClr val="27ACAA"/>
              </a:buClr>
              <a:buSzPct val="70000"/>
              <a:buFont typeface="Arial"/>
              <a:buNone/>
              <a:defRPr/>
            </a:pPr>
            <a:r>
              <a:rPr lang="en-IN" sz="1400" dirty="0">
                <a:solidFill>
                  <a:schemeClr val="bg1"/>
                </a:solidFill>
                <a:ea typeface="Calibri" panose="020F0502020204030204" pitchFamily="34" charset="0"/>
                <a:sym typeface="Arial"/>
              </a:rPr>
              <a:t>Please upload your submissions on the Unstop website  (PPT in .pptx, Video files in .mp4 formats only)  </a:t>
            </a:r>
          </a:p>
          <a:p>
            <a:pPr>
              <a:lnSpc>
                <a:spcPct val="150000"/>
              </a:lnSpc>
              <a:spcAft>
                <a:spcPts val="600"/>
              </a:spcAft>
              <a:buClr>
                <a:srgbClr val="27ACAA"/>
              </a:buClr>
              <a:buSzPct val="70000"/>
              <a:defRPr/>
            </a:pPr>
            <a:r>
              <a:rPr lang="en-IN" sz="1400" dirty="0">
                <a:solidFill>
                  <a:schemeClr val="bg1"/>
                </a:solidFill>
                <a:ea typeface="Calibri" panose="020F0502020204030204" pitchFamily="34" charset="0"/>
                <a:sym typeface="Arial"/>
              </a:rPr>
              <a:t>Submission link will be live on XX. Last date for submissions is XX.</a:t>
            </a:r>
          </a:p>
        </p:txBody>
      </p:sp>
    </p:spTree>
    <p:extLst>
      <p:ext uri="{BB962C8B-B14F-4D97-AF65-F5344CB8AC3E}">
        <p14:creationId xmlns:p14="http://schemas.microsoft.com/office/powerpoint/2010/main" val="154864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48B2C-5C2D-8580-56FB-BD3BAFAFF66C}"/>
            </a:ext>
          </a:extLst>
        </p:cNvPr>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4F6F948E-EB1C-052D-D087-CEE3270C4F17}"/>
              </a:ext>
            </a:extLst>
          </p:cNvPr>
          <p:cNvSpPr/>
          <p:nvPr/>
        </p:nvSpPr>
        <p:spPr>
          <a:xfrm rot="16200000">
            <a:off x="-717017" y="3266610"/>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pic>
        <p:nvPicPr>
          <p:cNvPr id="5" name="Picture 4" descr="A colorful waves on a black background&#10;&#10;Description automatically generated">
            <a:extLst>
              <a:ext uri="{FF2B5EF4-FFF2-40B4-BE49-F238E27FC236}">
                <a16:creationId xmlns:a16="http://schemas.microsoft.com/office/drawing/2014/main" id="{2743FD0C-E42F-CF81-A5CA-9DD2910A8D96}"/>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a16="http://schemas.microsoft.com/office/drawing/2014/main" id="{CBCBAB36-0F7E-BA03-1135-FB8E2ABB5793}"/>
              </a:ext>
            </a:extLst>
          </p:cNvPr>
          <p:cNvSpPr>
            <a:spLocks noGrp="1"/>
          </p:cNvSpPr>
          <p:nvPr>
            <p:ph type="title"/>
          </p:nvPr>
        </p:nvSpPr>
        <p:spPr>
          <a:xfrm>
            <a:off x="483828" y="260831"/>
            <a:ext cx="6512590" cy="470898"/>
          </a:xfrm>
        </p:spPr>
        <p:txBody>
          <a:bodyPr/>
          <a:lstStyle/>
          <a:p>
            <a:pPr>
              <a:lnSpc>
                <a:spcPct val="100000"/>
              </a:lnSpc>
            </a:pPr>
            <a:r>
              <a:rPr lang="en-IN" b="0" dirty="0">
                <a:latin typeface="Georgia" panose="02040502050405020303" pitchFamily="18" charset="0"/>
                <a:cs typeface="Arial"/>
              </a:rPr>
              <a:t>Tell us about yourself | Highlight a technical skill or skills each member brings to the team</a:t>
            </a:r>
            <a:endParaRPr lang="en-US" b="0" dirty="0">
              <a:latin typeface="Georgia" panose="02040502050405020303" pitchFamily="18" charset="0"/>
            </a:endParaRPr>
          </a:p>
        </p:txBody>
      </p:sp>
      <p:sp>
        <p:nvSpPr>
          <p:cNvPr id="7" name="TextBox 6">
            <a:extLst>
              <a:ext uri="{FF2B5EF4-FFF2-40B4-BE49-F238E27FC236}">
                <a16:creationId xmlns:a16="http://schemas.microsoft.com/office/drawing/2014/main" id="{A4E9E076-27C4-C80E-7058-9ED8D84C808A}"/>
              </a:ext>
            </a:extLst>
          </p:cNvPr>
          <p:cNvSpPr txBox="1"/>
          <p:nvPr/>
        </p:nvSpPr>
        <p:spPr>
          <a:xfrm>
            <a:off x="454193" y="1208604"/>
            <a:ext cx="6100232" cy="369332"/>
          </a:xfrm>
          <a:prstGeom prst="rect">
            <a:avLst/>
          </a:prstGeom>
          <a:noFill/>
        </p:spPr>
        <p:txBody>
          <a:bodyPr wrap="square">
            <a:spAutoFit/>
          </a:bodyPr>
          <a:lstStyle/>
          <a:p>
            <a:pPr>
              <a:buClr>
                <a:srgbClr val="000000"/>
              </a:buClr>
              <a:buFont typeface="Arial"/>
              <a:buNone/>
            </a:pPr>
            <a:r>
              <a:rPr lang="en-GB" kern="0" dirty="0">
                <a:solidFill>
                  <a:schemeClr val="tx2"/>
                </a:solidFill>
                <a:latin typeface="+mj-lt"/>
                <a:cs typeface="Arial"/>
                <a:sym typeface="Arial"/>
              </a:rPr>
              <a:t>Team Name: Status200</a:t>
            </a:r>
            <a:endParaRPr lang="en-GB" kern="0" dirty="0">
              <a:solidFill>
                <a:schemeClr val="tx2"/>
              </a:solidFill>
              <a:latin typeface="+mj-lt"/>
              <a:ea typeface="Inter Light"/>
              <a:cs typeface="Inter Light"/>
              <a:sym typeface="Inter Light"/>
            </a:endParaRPr>
          </a:p>
        </p:txBody>
      </p:sp>
      <p:sp>
        <p:nvSpPr>
          <p:cNvPr id="19" name="TextBox 18">
            <a:extLst>
              <a:ext uri="{FF2B5EF4-FFF2-40B4-BE49-F238E27FC236}">
                <a16:creationId xmlns:a16="http://schemas.microsoft.com/office/drawing/2014/main" id="{5CE099A2-F854-388F-B57C-1F7CEAFD3BE1}"/>
              </a:ext>
            </a:extLst>
          </p:cNvPr>
          <p:cNvSpPr txBox="1"/>
          <p:nvPr/>
        </p:nvSpPr>
        <p:spPr>
          <a:xfrm>
            <a:off x="454193" y="1550538"/>
            <a:ext cx="6100232" cy="369332"/>
          </a:xfrm>
          <a:prstGeom prst="rect">
            <a:avLst/>
          </a:prstGeom>
          <a:noFill/>
        </p:spPr>
        <p:txBody>
          <a:bodyPr wrap="square">
            <a:spAutoFit/>
          </a:bodyPr>
          <a:lstStyle/>
          <a:p>
            <a:pPr>
              <a:buClr>
                <a:srgbClr val="000000"/>
              </a:buClr>
              <a:buFont typeface="Arial"/>
              <a:buNone/>
            </a:pPr>
            <a:r>
              <a:rPr lang="en-GB" kern="0" dirty="0">
                <a:solidFill>
                  <a:schemeClr val="tx2"/>
                </a:solidFill>
                <a:latin typeface="+mj-lt"/>
                <a:cs typeface="Arial"/>
                <a:sym typeface="Arial"/>
              </a:rPr>
              <a:t>Problem Statement : PS 1: Pharma</a:t>
            </a:r>
            <a:endParaRPr lang="en-GB" kern="0" dirty="0">
              <a:solidFill>
                <a:schemeClr val="tx2"/>
              </a:solidFill>
              <a:latin typeface="+mj-lt"/>
              <a:ea typeface="Inter Light"/>
              <a:cs typeface="Inter Light"/>
              <a:sym typeface="Inter Light"/>
            </a:endParaRPr>
          </a:p>
        </p:txBody>
      </p:sp>
      <p:sp>
        <p:nvSpPr>
          <p:cNvPr id="59" name="TextBox 58">
            <a:extLst>
              <a:ext uri="{FF2B5EF4-FFF2-40B4-BE49-F238E27FC236}">
                <a16:creationId xmlns:a16="http://schemas.microsoft.com/office/drawing/2014/main" id="{B6A5695F-E248-853B-2427-B6A83025EF55}"/>
              </a:ext>
            </a:extLst>
          </p:cNvPr>
          <p:cNvSpPr txBox="1"/>
          <p:nvPr/>
        </p:nvSpPr>
        <p:spPr>
          <a:xfrm>
            <a:off x="743666" y="3022230"/>
            <a:ext cx="1651098" cy="2890008"/>
          </a:xfrm>
          <a:prstGeom prst="rect">
            <a:avLst/>
          </a:prstGeom>
          <a:noFill/>
        </p:spPr>
        <p:txBody>
          <a:bodyPr wrap="square" lIns="0" tIns="27418" rIns="0" bIns="0" rtlCol="0">
            <a:spAutoFit/>
          </a:bodyPr>
          <a:lstStyle/>
          <a:p>
            <a:pPr marL="0" algn="l" rtl="0" eaLnBrk="1" fontAlgn="b" latinLnBrk="0" hangingPunct="1">
              <a:buNone/>
            </a:pPr>
            <a:r>
              <a:rPr lang="en-IN" sz="1550" b="0" i="0" u="none" strike="noStrike" kern="1200" dirty="0">
                <a:solidFill>
                  <a:srgbClr val="FFFFFF"/>
                </a:solidFill>
                <a:effectLst/>
              </a:rPr>
              <a:t>Team Member 1  Name : Vedant Modhave</a:t>
            </a:r>
            <a:endParaRPr lang="en-IN" sz="1550" b="0" i="0" u="none" strike="noStrike" dirty="0">
              <a:effectLst/>
            </a:endParaRPr>
          </a:p>
          <a:p>
            <a:pPr marL="0" algn="l" rtl="0" eaLnBrk="1" fontAlgn="b" latinLnBrk="0" hangingPunct="1">
              <a:buNone/>
            </a:pPr>
            <a:r>
              <a:rPr lang="en-IN" sz="1550" b="0" i="0" u="none" strike="noStrike" kern="1200" dirty="0">
                <a:solidFill>
                  <a:srgbClr val="FFFFFF"/>
                </a:solidFill>
                <a:effectLst/>
              </a:rPr>
              <a:t>College name : TSEC</a:t>
            </a:r>
            <a:endParaRPr lang="en-IN" sz="1550" b="0" i="0" u="none" strike="noStrike" dirty="0">
              <a:effectLst/>
            </a:endParaRPr>
          </a:p>
          <a:p>
            <a:pPr marL="0" algn="l" rtl="0" eaLnBrk="1" fontAlgn="b" latinLnBrk="0" hangingPunct="1">
              <a:buNone/>
            </a:pPr>
            <a:r>
              <a:rPr lang="en-IN" sz="1550" b="0" i="0" u="none" strike="noStrike" kern="1200" dirty="0">
                <a:solidFill>
                  <a:srgbClr val="FFFFFF"/>
                </a:solidFill>
                <a:effectLst/>
              </a:rPr>
              <a:t>Contact Detail (phone number) : 9321581920 </a:t>
            </a:r>
            <a:endParaRPr lang="en-IN" sz="1550" b="0" i="0" u="none" strike="noStrike" dirty="0">
              <a:effectLst/>
            </a:endParaRPr>
          </a:p>
          <a:p>
            <a:pPr fontAlgn="b"/>
            <a:r>
              <a:rPr lang="en-IN" sz="1550" b="0" i="0" u="none" strike="noStrike" kern="1200" dirty="0">
                <a:solidFill>
                  <a:srgbClr val="FFFFFF"/>
                </a:solidFill>
                <a:effectLst/>
              </a:rPr>
              <a:t>Role in Solution Development: </a:t>
            </a:r>
          </a:p>
          <a:p>
            <a:pPr fontAlgn="b"/>
            <a:r>
              <a:rPr lang="en-IN" sz="1550" dirty="0">
                <a:solidFill>
                  <a:schemeClr val="bg1"/>
                </a:solidFill>
              </a:rPr>
              <a:t>Full-Stack Developer (Frontend + API integration)</a:t>
            </a:r>
            <a:endParaRPr lang="en-IN" sz="1550" b="0" i="0" u="none" strike="noStrike" dirty="0">
              <a:solidFill>
                <a:schemeClr val="bg1"/>
              </a:solidFill>
              <a:effectLst/>
            </a:endParaRPr>
          </a:p>
        </p:txBody>
      </p:sp>
      <p:cxnSp>
        <p:nvCxnSpPr>
          <p:cNvPr id="61" name="Straight Connector 60">
            <a:extLst>
              <a:ext uri="{FF2B5EF4-FFF2-40B4-BE49-F238E27FC236}">
                <a16:creationId xmlns:a16="http://schemas.microsoft.com/office/drawing/2014/main" id="{E3893FAA-6335-B353-CC95-36E92533E2A1}"/>
              </a:ext>
            </a:extLst>
          </p:cNvPr>
          <p:cNvCxnSpPr>
            <a:cxnSpLocks/>
          </p:cNvCxnSpPr>
          <p:nvPr/>
        </p:nvCxnSpPr>
        <p:spPr>
          <a:xfrm rot="16200000" flipH="1">
            <a:off x="1029557" y="2590573"/>
            <a:ext cx="0" cy="518594"/>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26F293A-527A-CB03-CB72-BA25AA1A248C}"/>
              </a:ext>
            </a:extLst>
          </p:cNvPr>
          <p:cNvSpPr txBox="1"/>
          <p:nvPr/>
        </p:nvSpPr>
        <p:spPr>
          <a:xfrm>
            <a:off x="633308" y="2098080"/>
            <a:ext cx="1761456"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chemeClr val="bg1"/>
                </a:solidFill>
                <a:effectLst/>
                <a:uLnTx/>
                <a:uFillTx/>
                <a:latin typeface="+mj-lt"/>
                <a:ea typeface="+mn-ea"/>
                <a:cs typeface="+mn-cs"/>
                <a:sym typeface="Arial"/>
              </a:rPr>
              <a:t>Team Member 1 pic</a:t>
            </a:r>
          </a:p>
        </p:txBody>
      </p:sp>
      <p:sp>
        <p:nvSpPr>
          <p:cNvPr id="65" name="Rectangle: Rounded Corners 64">
            <a:extLst>
              <a:ext uri="{FF2B5EF4-FFF2-40B4-BE49-F238E27FC236}">
                <a16:creationId xmlns:a16="http://schemas.microsoft.com/office/drawing/2014/main" id="{FFC9B854-6746-2A2C-1D6F-2DA0E5BBAA1E}"/>
              </a:ext>
            </a:extLst>
          </p:cNvPr>
          <p:cNvSpPr/>
          <p:nvPr/>
        </p:nvSpPr>
        <p:spPr>
          <a:xfrm rot="16200000">
            <a:off x="3195363" y="3195343"/>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
        <p:nvSpPr>
          <p:cNvPr id="66" name="TextBox 65">
            <a:extLst>
              <a:ext uri="{FF2B5EF4-FFF2-40B4-BE49-F238E27FC236}">
                <a16:creationId xmlns:a16="http://schemas.microsoft.com/office/drawing/2014/main" id="{7E6DC344-B20E-32F6-7357-BAD1C1545D89}"/>
              </a:ext>
            </a:extLst>
          </p:cNvPr>
          <p:cNvSpPr txBox="1"/>
          <p:nvPr/>
        </p:nvSpPr>
        <p:spPr>
          <a:xfrm>
            <a:off x="4656046" y="2950963"/>
            <a:ext cx="1651098" cy="2651481"/>
          </a:xfrm>
          <a:prstGeom prst="rect">
            <a:avLst/>
          </a:prstGeom>
          <a:noFill/>
        </p:spPr>
        <p:txBody>
          <a:bodyPr wrap="square" lIns="0" tIns="27418" rIns="0" bIns="0" rtlCol="0">
            <a:spAutoFit/>
          </a:bodyPr>
          <a:lstStyle/>
          <a:p>
            <a:pPr marL="0" algn="l" rtl="0" eaLnBrk="1" fontAlgn="b" latinLnBrk="0" hangingPunct="1">
              <a:buNone/>
            </a:pPr>
            <a:r>
              <a:rPr lang="en-IN" sz="1550" b="0" i="0" u="none" strike="noStrike" kern="1200" dirty="0">
                <a:solidFill>
                  <a:schemeClr val="bg1"/>
                </a:solidFill>
                <a:effectLst/>
              </a:rPr>
              <a:t>Team Member 2 Name : Jatin Gorana</a:t>
            </a:r>
            <a:endParaRPr lang="en-IN" sz="1550" b="0" i="0" u="none" strike="noStrike" dirty="0">
              <a:solidFill>
                <a:schemeClr val="bg1"/>
              </a:solidFill>
              <a:effectLst/>
            </a:endParaRPr>
          </a:p>
          <a:p>
            <a:pPr marL="0" algn="l" rtl="0" eaLnBrk="1" fontAlgn="b" latinLnBrk="0" hangingPunct="1">
              <a:buNone/>
            </a:pPr>
            <a:r>
              <a:rPr lang="en-IN" sz="1550" b="0" i="0" u="none" strike="noStrike" kern="1200" dirty="0">
                <a:solidFill>
                  <a:schemeClr val="bg1"/>
                </a:solidFill>
                <a:effectLst/>
              </a:rPr>
              <a:t>College name : TSEC</a:t>
            </a:r>
            <a:endParaRPr lang="en-IN" sz="1550" b="0" i="0" u="none" strike="noStrike" dirty="0">
              <a:solidFill>
                <a:schemeClr val="bg1"/>
              </a:solidFill>
              <a:effectLst/>
            </a:endParaRPr>
          </a:p>
          <a:p>
            <a:pPr marL="0" algn="l" rtl="0" eaLnBrk="1" fontAlgn="b" latinLnBrk="0" hangingPunct="1">
              <a:buNone/>
            </a:pPr>
            <a:r>
              <a:rPr lang="en-IN" sz="1550" b="0" i="0" u="none" strike="noStrike" kern="1200" dirty="0">
                <a:solidFill>
                  <a:schemeClr val="bg1"/>
                </a:solidFill>
                <a:effectLst/>
              </a:rPr>
              <a:t>Contact Detail (phone number) : 9987265862 </a:t>
            </a:r>
            <a:endParaRPr lang="en-IN" sz="1550" b="0" i="0" u="none" strike="noStrike" dirty="0">
              <a:solidFill>
                <a:schemeClr val="bg1"/>
              </a:solidFill>
              <a:effectLst/>
            </a:endParaRPr>
          </a:p>
          <a:p>
            <a:pPr fontAlgn="b"/>
            <a:r>
              <a:rPr lang="en-IN" sz="1550" b="0" i="0" u="none" strike="noStrike" kern="1200" dirty="0">
                <a:solidFill>
                  <a:schemeClr val="bg1"/>
                </a:solidFill>
                <a:effectLst/>
              </a:rPr>
              <a:t>Role in Solution Development : </a:t>
            </a:r>
          </a:p>
          <a:p>
            <a:pPr fontAlgn="b"/>
            <a:r>
              <a:rPr lang="en-US" sz="1550" dirty="0">
                <a:solidFill>
                  <a:schemeClr val="bg1"/>
                </a:solidFill>
              </a:rPr>
              <a:t>Data Engineer (Web scraping &amp; data pipelines)</a:t>
            </a:r>
            <a:endParaRPr lang="en-IN" sz="1550" b="0" i="0" u="none" strike="noStrike" dirty="0">
              <a:solidFill>
                <a:schemeClr val="bg1"/>
              </a:solidFill>
              <a:effectLst/>
            </a:endParaRPr>
          </a:p>
        </p:txBody>
      </p:sp>
      <p:cxnSp>
        <p:nvCxnSpPr>
          <p:cNvPr id="67" name="Straight Connector 66">
            <a:extLst>
              <a:ext uri="{FF2B5EF4-FFF2-40B4-BE49-F238E27FC236}">
                <a16:creationId xmlns:a16="http://schemas.microsoft.com/office/drawing/2014/main" id="{B471E0CB-9F68-6263-3E08-B5B2180F3787}"/>
              </a:ext>
            </a:extLst>
          </p:cNvPr>
          <p:cNvCxnSpPr>
            <a:cxnSpLocks/>
          </p:cNvCxnSpPr>
          <p:nvPr/>
        </p:nvCxnSpPr>
        <p:spPr>
          <a:xfrm rot="16200000" flipH="1">
            <a:off x="4941937" y="2519306"/>
            <a:ext cx="0" cy="518594"/>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72CFC92-C0DF-469B-68BF-4140413001CA}"/>
              </a:ext>
            </a:extLst>
          </p:cNvPr>
          <p:cNvSpPr txBox="1"/>
          <p:nvPr/>
        </p:nvSpPr>
        <p:spPr>
          <a:xfrm>
            <a:off x="4545688" y="2026812"/>
            <a:ext cx="165109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chemeClr val="bg1"/>
                </a:solidFill>
                <a:effectLst/>
                <a:uLnTx/>
                <a:uFillTx/>
                <a:latin typeface="+mj-lt"/>
                <a:ea typeface="+mn-ea"/>
                <a:cs typeface="+mn-cs"/>
                <a:sym typeface="Arial"/>
              </a:rPr>
              <a:t>Team Member 2 pic</a:t>
            </a:r>
          </a:p>
        </p:txBody>
      </p:sp>
      <p:sp>
        <p:nvSpPr>
          <p:cNvPr id="69" name="Rectangle: Rounded Corners 68">
            <a:extLst>
              <a:ext uri="{FF2B5EF4-FFF2-40B4-BE49-F238E27FC236}">
                <a16:creationId xmlns:a16="http://schemas.microsoft.com/office/drawing/2014/main" id="{621007D4-F467-CD26-1B4F-12540BC971B9}"/>
              </a:ext>
            </a:extLst>
          </p:cNvPr>
          <p:cNvSpPr/>
          <p:nvPr/>
        </p:nvSpPr>
        <p:spPr>
          <a:xfrm rot="16200000">
            <a:off x="7232991" y="3172465"/>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
        <p:nvSpPr>
          <p:cNvPr id="70" name="TextBox 69">
            <a:extLst>
              <a:ext uri="{FF2B5EF4-FFF2-40B4-BE49-F238E27FC236}">
                <a16:creationId xmlns:a16="http://schemas.microsoft.com/office/drawing/2014/main" id="{9181C161-3AB2-01BC-7840-537499F8F294}"/>
              </a:ext>
            </a:extLst>
          </p:cNvPr>
          <p:cNvSpPr txBox="1"/>
          <p:nvPr/>
        </p:nvSpPr>
        <p:spPr>
          <a:xfrm>
            <a:off x="8693674" y="2928085"/>
            <a:ext cx="1651098" cy="2890008"/>
          </a:xfrm>
          <a:prstGeom prst="rect">
            <a:avLst/>
          </a:prstGeom>
          <a:noFill/>
        </p:spPr>
        <p:txBody>
          <a:bodyPr wrap="square" lIns="0" tIns="27418" rIns="0" bIns="0" rtlCol="0">
            <a:spAutoFit/>
          </a:bodyPr>
          <a:lstStyle/>
          <a:p>
            <a:pPr marL="0" algn="l" rtl="0" eaLnBrk="1" fontAlgn="b" latinLnBrk="0" hangingPunct="1">
              <a:buNone/>
            </a:pPr>
            <a:r>
              <a:rPr lang="en-IN" sz="1550" b="0" i="0" u="none" strike="noStrike" kern="1200" dirty="0">
                <a:solidFill>
                  <a:schemeClr val="bg1"/>
                </a:solidFill>
                <a:effectLst/>
              </a:rPr>
              <a:t>Team Member 3  Name : Shravan More</a:t>
            </a:r>
            <a:endParaRPr lang="en-IN" sz="1550" b="0" i="0" u="none" strike="noStrike" dirty="0">
              <a:solidFill>
                <a:schemeClr val="bg1"/>
              </a:solidFill>
              <a:effectLst/>
            </a:endParaRPr>
          </a:p>
          <a:p>
            <a:pPr marL="0" algn="l" rtl="0" eaLnBrk="1" fontAlgn="b" latinLnBrk="0" hangingPunct="1">
              <a:buNone/>
            </a:pPr>
            <a:r>
              <a:rPr lang="en-IN" sz="1550" b="0" i="0" u="none" strike="noStrike" kern="1200" dirty="0">
                <a:solidFill>
                  <a:schemeClr val="bg1"/>
                </a:solidFill>
                <a:effectLst/>
              </a:rPr>
              <a:t>College name : TSEC</a:t>
            </a:r>
            <a:endParaRPr lang="en-IN" sz="1550" b="0" i="0" u="none" strike="noStrike" dirty="0">
              <a:solidFill>
                <a:schemeClr val="bg1"/>
              </a:solidFill>
              <a:effectLst/>
            </a:endParaRPr>
          </a:p>
          <a:p>
            <a:pPr marL="0" algn="l" rtl="0" eaLnBrk="1" fontAlgn="b" latinLnBrk="0" hangingPunct="1">
              <a:buNone/>
            </a:pPr>
            <a:r>
              <a:rPr lang="en-IN" sz="1550" b="0" i="0" u="none" strike="noStrike" kern="1200" dirty="0">
                <a:solidFill>
                  <a:schemeClr val="bg1"/>
                </a:solidFill>
                <a:effectLst/>
              </a:rPr>
              <a:t>Contact Detail (phone number) : 7304308869 </a:t>
            </a:r>
            <a:endParaRPr lang="en-IN" sz="1550" b="0" i="0" u="none" strike="noStrike" dirty="0">
              <a:solidFill>
                <a:schemeClr val="bg1"/>
              </a:solidFill>
              <a:effectLst/>
            </a:endParaRPr>
          </a:p>
          <a:p>
            <a:pPr fontAlgn="b"/>
            <a:r>
              <a:rPr lang="en-IN" sz="1550" b="0" i="0" u="none" strike="noStrike" kern="1200" dirty="0">
                <a:solidFill>
                  <a:schemeClr val="bg1"/>
                </a:solidFill>
                <a:effectLst/>
              </a:rPr>
              <a:t>Role in Solution Development : </a:t>
            </a:r>
            <a:r>
              <a:rPr lang="en-US" sz="1550" dirty="0">
                <a:solidFill>
                  <a:schemeClr val="bg1"/>
                </a:solidFill>
              </a:rPr>
              <a:t>ML/NLP Specialist (Entity matching &amp; data enrichment)</a:t>
            </a:r>
            <a:endParaRPr lang="en-IN" sz="1550" b="0" i="0" u="none" strike="noStrike" dirty="0">
              <a:solidFill>
                <a:schemeClr val="bg1"/>
              </a:solidFill>
              <a:effectLst/>
            </a:endParaRPr>
          </a:p>
        </p:txBody>
      </p:sp>
      <p:cxnSp>
        <p:nvCxnSpPr>
          <p:cNvPr id="71" name="Straight Connector 70">
            <a:extLst>
              <a:ext uri="{FF2B5EF4-FFF2-40B4-BE49-F238E27FC236}">
                <a16:creationId xmlns:a16="http://schemas.microsoft.com/office/drawing/2014/main" id="{EBF8CB2F-BA00-F2E2-38FC-43C3C8DF69F5}"/>
              </a:ext>
            </a:extLst>
          </p:cNvPr>
          <p:cNvCxnSpPr>
            <a:cxnSpLocks/>
          </p:cNvCxnSpPr>
          <p:nvPr/>
        </p:nvCxnSpPr>
        <p:spPr>
          <a:xfrm rot="16200000" flipH="1">
            <a:off x="8979565" y="2496428"/>
            <a:ext cx="0" cy="518594"/>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5878BD3-CD75-2E8B-3DE7-7CD13BB293E7}"/>
              </a:ext>
            </a:extLst>
          </p:cNvPr>
          <p:cNvSpPr txBox="1"/>
          <p:nvPr/>
        </p:nvSpPr>
        <p:spPr>
          <a:xfrm>
            <a:off x="8583316" y="2003934"/>
            <a:ext cx="165109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chemeClr val="bg1"/>
                </a:solidFill>
                <a:effectLst/>
                <a:uLnTx/>
                <a:uFillTx/>
                <a:latin typeface="+mj-lt"/>
                <a:ea typeface="+mn-ea"/>
                <a:cs typeface="+mn-cs"/>
                <a:sym typeface="Arial"/>
              </a:rPr>
              <a:t>Team Member 3 pic</a:t>
            </a:r>
          </a:p>
        </p:txBody>
      </p:sp>
      <p:pic>
        <p:nvPicPr>
          <p:cNvPr id="21" name="Picture 20">
            <a:extLst>
              <a:ext uri="{FF2B5EF4-FFF2-40B4-BE49-F238E27FC236}">
                <a16:creationId xmlns:a16="http://schemas.microsoft.com/office/drawing/2014/main" id="{3379326D-26C3-4B3D-7813-BD7B9D8AA0E9}"/>
              </a:ext>
            </a:extLst>
          </p:cNvPr>
          <p:cNvPicPr>
            <a:picLocks noChangeAspect="1"/>
          </p:cNvPicPr>
          <p:nvPr/>
        </p:nvPicPr>
        <p:blipFill>
          <a:blip r:embed="rId4" cstate="print">
            <a:extLst>
              <a:ext uri="{28A0092B-C50C-407E-A947-70E740481C1C}">
                <a14:useLocalDpi xmlns:a14="http://schemas.microsoft.com/office/drawing/2010/main" val="0"/>
              </a:ext>
            </a:extLst>
          </a:blip>
          <a:srcRect l="44893" r="13202"/>
          <a:stretch>
            <a:fillRect/>
          </a:stretch>
        </p:blipFill>
        <p:spPr>
          <a:xfrm>
            <a:off x="2953410" y="2195000"/>
            <a:ext cx="1138688" cy="3623093"/>
          </a:xfrm>
          <a:prstGeom prst="rect">
            <a:avLst/>
          </a:prstGeom>
        </p:spPr>
      </p:pic>
      <p:pic>
        <p:nvPicPr>
          <p:cNvPr id="24" name="Picture 23">
            <a:extLst>
              <a:ext uri="{FF2B5EF4-FFF2-40B4-BE49-F238E27FC236}">
                <a16:creationId xmlns:a16="http://schemas.microsoft.com/office/drawing/2014/main" id="{C912761A-CCAD-1712-2411-DF74607AA50E}"/>
              </a:ext>
            </a:extLst>
          </p:cNvPr>
          <p:cNvPicPr>
            <a:picLocks noChangeAspect="1"/>
          </p:cNvPicPr>
          <p:nvPr/>
        </p:nvPicPr>
        <p:blipFill>
          <a:blip r:embed="rId5">
            <a:extLst>
              <a:ext uri="{28A0092B-C50C-407E-A947-70E740481C1C}">
                <a14:useLocalDpi xmlns:a14="http://schemas.microsoft.com/office/drawing/2010/main" val="0"/>
              </a:ext>
            </a:extLst>
          </a:blip>
          <a:srcRect l="6329" r="3475"/>
          <a:stretch>
            <a:fillRect/>
          </a:stretch>
        </p:blipFill>
        <p:spPr>
          <a:xfrm>
            <a:off x="6667203" y="2421245"/>
            <a:ext cx="1662469" cy="2728725"/>
          </a:xfrm>
          <a:prstGeom prst="rect">
            <a:avLst/>
          </a:prstGeom>
        </p:spPr>
      </p:pic>
      <p:pic>
        <p:nvPicPr>
          <p:cNvPr id="27" name="Picture 26">
            <a:extLst>
              <a:ext uri="{FF2B5EF4-FFF2-40B4-BE49-F238E27FC236}">
                <a16:creationId xmlns:a16="http://schemas.microsoft.com/office/drawing/2014/main" id="{8209D5CA-A053-EEEE-DAFD-231F8EB13498}"/>
              </a:ext>
            </a:extLst>
          </p:cNvPr>
          <p:cNvPicPr>
            <a:picLocks noChangeAspect="1"/>
          </p:cNvPicPr>
          <p:nvPr/>
        </p:nvPicPr>
        <p:blipFill>
          <a:blip r:embed="rId6">
            <a:extLst>
              <a:ext uri="{28A0092B-C50C-407E-A947-70E740481C1C}">
                <a14:useLocalDpi xmlns:a14="http://schemas.microsoft.com/office/drawing/2010/main" val="0"/>
              </a:ext>
            </a:extLst>
          </a:blip>
          <a:srcRect l="36650" t="60377" r="45895" b="9560"/>
          <a:stretch>
            <a:fillRect/>
          </a:stretch>
        </p:blipFill>
        <p:spPr>
          <a:xfrm>
            <a:off x="10672268" y="2421245"/>
            <a:ext cx="1382945" cy="3175726"/>
          </a:xfrm>
          <a:prstGeom prst="rect">
            <a:avLst/>
          </a:prstGeom>
        </p:spPr>
      </p:pic>
    </p:spTree>
    <p:extLst>
      <p:ext uri="{BB962C8B-B14F-4D97-AF65-F5344CB8AC3E}">
        <p14:creationId xmlns:p14="http://schemas.microsoft.com/office/powerpoint/2010/main" val="888123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B49B4-BCA5-4293-F73D-88199078EEB7}"/>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0FC9100E-8994-E7EE-E70B-C6CE37B869BF}"/>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a16="http://schemas.microsoft.com/office/drawing/2014/main" id="{445D855D-BCF7-6E70-0861-A577C91F790D}"/>
              </a:ext>
            </a:extLst>
          </p:cNvPr>
          <p:cNvSpPr>
            <a:spLocks noGrp="1"/>
          </p:cNvSpPr>
          <p:nvPr>
            <p:ph type="title"/>
          </p:nvPr>
        </p:nvSpPr>
        <p:spPr>
          <a:xfrm>
            <a:off x="483828" y="337031"/>
            <a:ext cx="6512590" cy="470898"/>
          </a:xfrm>
        </p:spPr>
        <p:txBody>
          <a:bodyPr/>
          <a:lstStyle/>
          <a:p>
            <a:pPr>
              <a:lnSpc>
                <a:spcPct val="100000"/>
              </a:lnSpc>
            </a:pPr>
            <a:r>
              <a:rPr lang="en-IN" b="0" dirty="0">
                <a:latin typeface="Georgia" panose="02040502050405020303" pitchFamily="18" charset="0"/>
                <a:cs typeface="Arial"/>
              </a:rPr>
              <a:t>Executive Summary (minimum 200 words)</a:t>
            </a:r>
            <a:br>
              <a:rPr lang="en-IN" b="0" dirty="0">
                <a:latin typeface="Georgia" panose="02040502050405020303" pitchFamily="18" charset="0"/>
                <a:cs typeface="Arial"/>
              </a:rPr>
            </a:br>
            <a:endParaRPr lang="en-US" b="0" dirty="0">
              <a:latin typeface="Georgia" panose="02040502050405020303" pitchFamily="18" charset="0"/>
            </a:endParaRPr>
          </a:p>
        </p:txBody>
      </p:sp>
      <p:sp>
        <p:nvSpPr>
          <p:cNvPr id="2" name="Title 3">
            <a:extLst>
              <a:ext uri="{FF2B5EF4-FFF2-40B4-BE49-F238E27FC236}">
                <a16:creationId xmlns:a16="http://schemas.microsoft.com/office/drawing/2014/main" id="{D6BC0AF0-8EDB-F504-C7B7-7C214CEEE214}"/>
              </a:ext>
            </a:extLst>
          </p:cNvPr>
          <p:cNvSpPr txBox="1">
            <a:spLocks/>
          </p:cNvSpPr>
          <p:nvPr/>
        </p:nvSpPr>
        <p:spPr>
          <a:xfrm>
            <a:off x="483828" y="850192"/>
            <a:ext cx="6512590" cy="47089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b="1" i="0" kern="1200">
                <a:solidFill>
                  <a:schemeClr val="bg1"/>
                </a:solidFill>
                <a:latin typeface="+mj-lt"/>
                <a:ea typeface="+mj-ea"/>
                <a:cs typeface="Arial" pitchFamily="34" charset="0"/>
              </a:defRPr>
            </a:lvl1pPr>
          </a:lstStyle>
          <a:p>
            <a:pPr>
              <a:lnSpc>
                <a:spcPct val="100000"/>
              </a:lnSpc>
            </a:pPr>
            <a:endParaRPr lang="en-US" sz="1500" b="0" dirty="0">
              <a:latin typeface="Georgia" panose="02040502050405020303" pitchFamily="18" charset="0"/>
            </a:endParaRPr>
          </a:p>
        </p:txBody>
      </p:sp>
      <p:sp>
        <p:nvSpPr>
          <p:cNvPr id="3" name="Title 3">
            <a:extLst>
              <a:ext uri="{FF2B5EF4-FFF2-40B4-BE49-F238E27FC236}">
                <a16:creationId xmlns:a16="http://schemas.microsoft.com/office/drawing/2014/main" id="{CF353831-6495-C95D-8C5C-16F162A44DEE}"/>
              </a:ext>
            </a:extLst>
          </p:cNvPr>
          <p:cNvSpPr txBox="1">
            <a:spLocks/>
          </p:cNvSpPr>
          <p:nvPr/>
        </p:nvSpPr>
        <p:spPr>
          <a:xfrm>
            <a:off x="483827" y="921503"/>
            <a:ext cx="11224345" cy="5574184"/>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b="1" i="0" kern="1200">
                <a:solidFill>
                  <a:schemeClr val="bg1"/>
                </a:solidFill>
                <a:latin typeface="+mj-lt"/>
                <a:ea typeface="+mj-ea"/>
                <a:cs typeface="Arial" pitchFamily="34" charset="0"/>
              </a:defRPr>
            </a:lvl1pPr>
          </a:lstStyle>
          <a:p>
            <a:r>
              <a:rPr lang="en-US" sz="1800" b="0" dirty="0">
                <a:latin typeface="Georgia" panose="02040502050405020303" pitchFamily="18" charset="0"/>
              </a:rPr>
              <a:t>The global generics market has become increasingly competitive, with shrinking margins and limited room for differentiation. To stay ahead, pharmaceutical companies are now turning toward value-added innovation repurposing approved molecules, exploring new indications, developing novel dosage forms, and targeting unmet needs across patient segments. But identifying these opportunities is slow and effort-intensive. Today, teams spend two to three months manually reviewing scientific literature, clinical trial data, regulatory updates, trade patterns, internal insights, and patent filings. The process is fragmented, repetitive, and dependent on individual expertise, resulting in delays and inconsistent outcomes.</a:t>
            </a:r>
            <a:br>
              <a:rPr lang="en-US" sz="1800" b="0" dirty="0">
                <a:latin typeface="Georgia" panose="02040502050405020303" pitchFamily="18" charset="0"/>
              </a:rPr>
            </a:br>
            <a:endParaRPr lang="en-US" sz="1800" b="0" dirty="0">
              <a:latin typeface="Georgia" panose="02040502050405020303" pitchFamily="18" charset="0"/>
            </a:endParaRPr>
          </a:p>
          <a:p>
            <a:r>
              <a:rPr lang="en-US" sz="1800" b="0" dirty="0">
                <a:latin typeface="Georgia" panose="02040502050405020303" pitchFamily="18" charset="0"/>
              </a:rPr>
              <a:t>Our solution introduces an Agentic AI platform designed to dramatically accelerate early-stage innovation scouting. Users interact with a simple conversational interface to explore any molecule or therapeutic area. Beneath this, a Master Agent coordinates a set of Worker Agents, each responsible for a specific research dimension—market intelligence through IQVIA mock APIs, EXIM trends, patent landscapes, clinical-trial activity, scientific publications, and synthesized internal documents. These agents operate in parallel, pulling structured insights that the Master Agent unifies into an evidence-backed innovation story.</a:t>
            </a:r>
            <a:br>
              <a:rPr lang="en-US" sz="1800" b="0" dirty="0">
                <a:latin typeface="Georgia" panose="02040502050405020303" pitchFamily="18" charset="0"/>
              </a:rPr>
            </a:br>
            <a:endParaRPr lang="en-US" sz="1800" b="0" dirty="0">
              <a:latin typeface="Georgia" panose="02040502050405020303" pitchFamily="18" charset="0"/>
            </a:endParaRPr>
          </a:p>
          <a:p>
            <a:r>
              <a:rPr lang="en-US" sz="1800" b="0" dirty="0">
                <a:latin typeface="Georgia" panose="02040502050405020303" pitchFamily="18" charset="0"/>
              </a:rPr>
              <a:t>The system enables pharma strategy teams to evaluate opportunities in minutes instead of months, uncover whitespace through unmet-need analysis, monitor competitive activity, and validate product concepts quickly. With automated reporting, interactive exploration, and high-quality reasoning, the solution improves research throughput, enhances decision accuracy, and strengthens the innovation pipeline. Delivered as a web application with auto-generated PDF summaries, the platform fits seamlessly into existing strategic workflows and supports scalable, repeatable innovation discovery.</a:t>
            </a:r>
          </a:p>
          <a:p>
            <a:pPr>
              <a:lnSpc>
                <a:spcPct val="100000"/>
              </a:lnSpc>
            </a:pPr>
            <a:endParaRPr lang="en-US" sz="1800" b="0" dirty="0">
              <a:latin typeface="Georgia" panose="02040502050405020303" pitchFamily="18" charset="0"/>
            </a:endParaRPr>
          </a:p>
        </p:txBody>
      </p:sp>
    </p:spTree>
    <p:extLst>
      <p:ext uri="{BB962C8B-B14F-4D97-AF65-F5344CB8AC3E}">
        <p14:creationId xmlns:p14="http://schemas.microsoft.com/office/powerpoint/2010/main" val="398150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663E5-E8F2-DA43-00C8-F6567150BC7A}"/>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B3FEBD2E-6129-0083-4CC5-865611DAEFB7}"/>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a16="http://schemas.microsoft.com/office/drawing/2014/main" id="{F3CB0C3F-2FBC-03F2-477F-541F676E74AC}"/>
              </a:ext>
            </a:extLst>
          </p:cNvPr>
          <p:cNvSpPr>
            <a:spLocks noGrp="1"/>
          </p:cNvSpPr>
          <p:nvPr>
            <p:ph type="title"/>
          </p:nvPr>
        </p:nvSpPr>
        <p:spPr>
          <a:xfrm>
            <a:off x="483828" y="337031"/>
            <a:ext cx="6512590" cy="470898"/>
          </a:xfrm>
        </p:spPr>
        <p:txBody>
          <a:bodyPr/>
          <a:lstStyle/>
          <a:p>
            <a:pPr>
              <a:lnSpc>
                <a:spcPct val="100000"/>
              </a:lnSpc>
            </a:pPr>
            <a:r>
              <a:rPr lang="en-IN" b="0" dirty="0">
                <a:latin typeface="Georgia" panose="02040502050405020303" pitchFamily="18" charset="0"/>
                <a:cs typeface="Arial"/>
              </a:rPr>
              <a:t>Problem statement - Your understanding </a:t>
            </a:r>
            <a:endParaRPr lang="en-US" b="0" dirty="0">
              <a:latin typeface="Georgia" panose="02040502050405020303" pitchFamily="18" charset="0"/>
            </a:endParaRPr>
          </a:p>
        </p:txBody>
      </p:sp>
      <p:sp>
        <p:nvSpPr>
          <p:cNvPr id="2" name="TextBox 1">
            <a:extLst>
              <a:ext uri="{FF2B5EF4-FFF2-40B4-BE49-F238E27FC236}">
                <a16:creationId xmlns:a16="http://schemas.microsoft.com/office/drawing/2014/main" id="{DC7063C8-A2D4-5181-214D-BB15F60C339A}"/>
              </a:ext>
            </a:extLst>
          </p:cNvPr>
          <p:cNvSpPr txBox="1"/>
          <p:nvPr/>
        </p:nvSpPr>
        <p:spPr>
          <a:xfrm>
            <a:off x="495035" y="1772891"/>
            <a:ext cx="11096889" cy="4260077"/>
          </a:xfrm>
          <a:prstGeom prst="rect">
            <a:avLst/>
          </a:prstGeom>
          <a:noFill/>
        </p:spPr>
        <p:txBody>
          <a:bodyPr wrap="square">
            <a:spAutoFit/>
          </a:bodyPr>
          <a:lstStyle/>
          <a:p>
            <a:pPr marL="285750" indent="-285750" defTabSz="913943">
              <a:lnSpc>
                <a:spcPct val="150000"/>
              </a:lnSpc>
              <a:buFont typeface="Wingdings" panose="05000000000000000000" pitchFamily="2" charset="2"/>
              <a:buChar char="§"/>
            </a:pPr>
            <a:r>
              <a:rPr lang="en-IN" sz="1400" kern="0" dirty="0">
                <a:solidFill>
                  <a:srgbClr val="FFFFFF"/>
                </a:solidFill>
                <a:sym typeface="Arial"/>
              </a:rPr>
              <a:t>Problem Statement: </a:t>
            </a:r>
            <a:r>
              <a:rPr lang="en-US" sz="1400" kern="0" dirty="0">
                <a:solidFill>
                  <a:srgbClr val="FFFFFF"/>
                </a:solidFill>
                <a:sym typeface="Arial"/>
              </a:rPr>
              <a:t>The pharmaceutical industry struggles with slow, fragmented early-stage innovation scouting. Identifying new therapeutic opportunities or repurposing existing molecules requires manually gathering data from regulatory sources, clinical-trial registries, scientific literature, and patent databases. This leads to long research cycles (often 2–3 months), overlooked opportunities, and difficulty evaluating competition. The volume of unstructured information further slows analysis and limits strategic decision-making. Our solution uses Agentic AI to automate and accelerate molecule discovery, unify insights across domains, and provide a faster, data-driven foundation for portfolio planning.</a:t>
            </a:r>
            <a:endParaRPr lang="en-IN" sz="1400" kern="0" dirty="0">
              <a:solidFill>
                <a:srgbClr val="FFFFFF"/>
              </a:solidFill>
              <a:sym typeface="Arial"/>
            </a:endParaRPr>
          </a:p>
          <a:p>
            <a:pPr marL="285750" indent="-285750" defTabSz="913943">
              <a:lnSpc>
                <a:spcPct val="150000"/>
              </a:lnSpc>
              <a:buFont typeface="Wingdings" panose="05000000000000000000" pitchFamily="2" charset="2"/>
              <a:buChar char="§"/>
            </a:pPr>
            <a:r>
              <a:rPr lang="en-IN" sz="1400" kern="0" dirty="0">
                <a:solidFill>
                  <a:srgbClr val="FFFFFF"/>
                </a:solidFill>
                <a:sym typeface="Arial"/>
              </a:rPr>
              <a:t>Target Industry: Pharmaceuticals</a:t>
            </a:r>
          </a:p>
          <a:p>
            <a:pPr marL="285750" indent="-285750" defTabSz="913943">
              <a:lnSpc>
                <a:spcPct val="150000"/>
              </a:lnSpc>
              <a:buFont typeface="Wingdings" panose="05000000000000000000" pitchFamily="2" charset="2"/>
              <a:buChar char="§"/>
            </a:pPr>
            <a:r>
              <a:rPr lang="en-IN" sz="1400" kern="0" dirty="0">
                <a:solidFill>
                  <a:srgbClr val="FFFFFF"/>
                </a:solidFill>
                <a:sym typeface="Arial"/>
              </a:rPr>
              <a:t>Industry Type: B2B</a:t>
            </a:r>
          </a:p>
          <a:p>
            <a:pPr marL="285750" indent="-285750" defTabSz="913943">
              <a:lnSpc>
                <a:spcPct val="150000"/>
              </a:lnSpc>
              <a:buFont typeface="Wingdings" panose="05000000000000000000" pitchFamily="2" charset="2"/>
              <a:buChar char="§"/>
            </a:pPr>
            <a:r>
              <a:rPr lang="en-IN" sz="1400" kern="0" dirty="0">
                <a:solidFill>
                  <a:srgbClr val="FFFFFF"/>
                </a:solidFill>
                <a:sym typeface="Arial"/>
              </a:rPr>
              <a:t>User Group: &lt;&lt;User Group Name&gt;&gt;</a:t>
            </a:r>
          </a:p>
          <a:p>
            <a:pPr marL="285750" indent="-285750" defTabSz="913943">
              <a:lnSpc>
                <a:spcPct val="150000"/>
              </a:lnSpc>
              <a:buFont typeface="Wingdings" panose="05000000000000000000" pitchFamily="2" charset="2"/>
              <a:buChar char="§"/>
            </a:pPr>
            <a:r>
              <a:rPr lang="en-IN" sz="1400" kern="0" dirty="0">
                <a:solidFill>
                  <a:srgbClr val="FFFFFF"/>
                </a:solidFill>
                <a:sym typeface="Arial"/>
              </a:rPr>
              <a:t>User Department: Innovation and Portfolio Planning</a:t>
            </a:r>
          </a:p>
          <a:p>
            <a:pPr marL="285750" indent="-285750" defTabSz="913943">
              <a:lnSpc>
                <a:spcPct val="150000"/>
              </a:lnSpc>
              <a:buFont typeface="Wingdings" panose="05000000000000000000" pitchFamily="2" charset="2"/>
              <a:buChar char="§"/>
            </a:pPr>
            <a:r>
              <a:rPr lang="en-IN" sz="1400" kern="0" dirty="0">
                <a:solidFill>
                  <a:srgbClr val="FFFFFF"/>
                </a:solidFill>
                <a:sym typeface="Arial"/>
              </a:rPr>
              <a:t>Solution Scenario: </a:t>
            </a:r>
            <a:r>
              <a:rPr lang="en-US" sz="1400" kern="0" dirty="0">
                <a:solidFill>
                  <a:srgbClr val="FFFFFF"/>
                </a:solidFill>
                <a:sym typeface="Arial"/>
              </a:rPr>
              <a:t>The solution is an interactive platform where users can input natural language queries related to molecule discovery, therapeutic areas, or competitive landscapes</a:t>
            </a:r>
            <a:endParaRPr lang="en-IN" sz="1400" kern="0" dirty="0">
              <a:solidFill>
                <a:srgbClr val="FFFFFF"/>
              </a:solidFill>
              <a:sym typeface="Arial"/>
            </a:endParaRPr>
          </a:p>
          <a:p>
            <a:pPr marL="285750" indent="-285750" defTabSz="913943">
              <a:lnSpc>
                <a:spcPct val="150000"/>
              </a:lnSpc>
              <a:buFont typeface="Wingdings" panose="05000000000000000000" pitchFamily="2" charset="2"/>
              <a:buChar char="§"/>
            </a:pPr>
            <a:r>
              <a:rPr lang="en-IN" sz="1400" kern="0" dirty="0">
                <a:solidFill>
                  <a:srgbClr val="FFFFFF"/>
                </a:solidFill>
                <a:sym typeface="Arial"/>
              </a:rPr>
              <a:t>Proposed Data Flow: user → master agent worker agents (IQVIA, EXIM, Patent, Clinical Trials, Web Intelligence, Internal Docs) → synthesis → PDF</a:t>
            </a:r>
          </a:p>
          <a:p>
            <a:pPr marL="285750" indent="-285750" defTabSz="913943">
              <a:lnSpc>
                <a:spcPct val="150000"/>
              </a:lnSpc>
              <a:buFont typeface="Wingdings" panose="05000000000000000000" pitchFamily="2" charset="2"/>
              <a:buChar char="§"/>
            </a:pPr>
            <a:r>
              <a:rPr lang="en-IN" sz="1400" kern="0" dirty="0">
                <a:solidFill>
                  <a:srgbClr val="FFFFFF"/>
                </a:solidFill>
                <a:sym typeface="Arial"/>
              </a:rPr>
              <a:t>Nature of Output: Web App</a:t>
            </a:r>
          </a:p>
        </p:txBody>
      </p:sp>
      <p:sp>
        <p:nvSpPr>
          <p:cNvPr id="155" name="Rectangle: Top Corners Rounded 154">
            <a:extLst>
              <a:ext uri="{FF2B5EF4-FFF2-40B4-BE49-F238E27FC236}">
                <a16:creationId xmlns:a16="http://schemas.microsoft.com/office/drawing/2014/main" id="{F1DA9CF3-5C03-8BC6-4EB9-AE787F95066D}"/>
              </a:ext>
            </a:extLst>
          </p:cNvPr>
          <p:cNvSpPr/>
          <p:nvPr/>
        </p:nvSpPr>
        <p:spPr>
          <a:xfrm rot="5400000">
            <a:off x="5881252" y="-4160574"/>
            <a:ext cx="420694" cy="11224345"/>
          </a:xfrm>
          <a:prstGeom prst="round2SameRect">
            <a:avLst>
              <a:gd name="adj1" fmla="val 11868"/>
              <a:gd name="adj2" fmla="val 0"/>
            </a:avLst>
          </a:prstGeom>
          <a:solidFill>
            <a:srgbClr val="1A1A24">
              <a:lumMod val="50000"/>
              <a:lumOff val="50000"/>
              <a:alpha val="43000"/>
            </a:srgbClr>
          </a:solidFill>
          <a:ln w="12700" cap="flat" cmpd="sng" algn="ctr">
            <a:noFill/>
            <a:prstDash val="solid"/>
            <a:miter lim="800000"/>
          </a:ln>
          <a:effectLst/>
        </p:spPr>
        <p:txBody>
          <a:bodyPr lIns="108000" tIns="108000" rIns="108000" bIns="108000" rtlCol="0" anchor="t" anchorCtr="0"/>
          <a:lstStyle/>
          <a:p>
            <a:pPr marL="0" marR="0" lvl="1" indent="0" defTabSz="914400" eaLnBrk="1" fontAlgn="auto" latinLnBrk="0" hangingPunct="1">
              <a:lnSpc>
                <a:spcPct val="90000"/>
              </a:lnSpc>
              <a:spcBef>
                <a:spcPts val="400"/>
              </a:spcBef>
              <a:spcAft>
                <a:spcPts val="400"/>
              </a:spcAft>
              <a:buClr>
                <a:srgbClr val="FFE600"/>
              </a:buClr>
              <a:buSzTx/>
              <a:buFontTx/>
              <a:buNone/>
              <a:tabLst/>
              <a:defRPr/>
            </a:pPr>
            <a:endParaRPr kumimoji="0" lang="en-IN" sz="2000" b="0" i="0" u="none" strike="noStrike" kern="0" cap="none" spc="0" normalizeH="0" baseline="0" noProof="0">
              <a:ln>
                <a:noFill/>
              </a:ln>
              <a:solidFill>
                <a:srgbClr val="1A1A24"/>
              </a:solidFill>
              <a:effectLst/>
              <a:uLnTx/>
              <a:uFillTx/>
              <a:latin typeface="EYInterstate Light"/>
              <a:ea typeface="+mn-ea"/>
              <a:cs typeface="+mn-cs"/>
            </a:endParaRPr>
          </a:p>
        </p:txBody>
      </p:sp>
      <p:sp>
        <p:nvSpPr>
          <p:cNvPr id="156" name="TextBox 155">
            <a:extLst>
              <a:ext uri="{FF2B5EF4-FFF2-40B4-BE49-F238E27FC236}">
                <a16:creationId xmlns:a16="http://schemas.microsoft.com/office/drawing/2014/main" id="{702CFC03-3C54-E3F0-0140-C3CE42C73FEF}"/>
              </a:ext>
            </a:extLst>
          </p:cNvPr>
          <p:cNvSpPr txBox="1"/>
          <p:nvPr/>
        </p:nvSpPr>
        <p:spPr>
          <a:xfrm>
            <a:off x="614198" y="1277413"/>
            <a:ext cx="10679067" cy="283154"/>
          </a:xfrm>
          <a:prstGeom prst="rect">
            <a:avLst/>
          </a:prstGeom>
          <a:noFill/>
        </p:spPr>
        <p:txBody>
          <a:bodyPr wrap="square" lIns="0" tIns="36576" rIns="0" bIns="0" rtlCol="0" anchor="t">
            <a:spAutoFit/>
          </a:bodyPr>
          <a:lstStyle/>
          <a:p>
            <a:pPr marL="0" marR="0" lvl="0" indent="0" defTabSz="913943"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srgbClr val="FFFFFF"/>
                </a:solidFill>
                <a:effectLst/>
                <a:uLnTx/>
                <a:uFillTx/>
              </a:rPr>
              <a:t>Define the exact problem that you intend to solve and your understanding of the same. Share the below details: </a:t>
            </a:r>
            <a:endParaRPr kumimoji="0" lang="en-IN" sz="1600" b="0" i="0" u="none" strike="noStrike" kern="0" cap="none" spc="0" normalizeH="0" baseline="0" noProof="0" dirty="0">
              <a:ln>
                <a:noFill/>
              </a:ln>
              <a:solidFill>
                <a:srgbClr val="FFFFFF"/>
              </a:solidFill>
              <a:effectLst/>
              <a:uLnTx/>
              <a:uFillTx/>
            </a:endParaRPr>
          </a:p>
        </p:txBody>
      </p:sp>
      <p:cxnSp>
        <p:nvCxnSpPr>
          <p:cNvPr id="157" name="Straight Connector 156">
            <a:extLst>
              <a:ext uri="{FF2B5EF4-FFF2-40B4-BE49-F238E27FC236}">
                <a16:creationId xmlns:a16="http://schemas.microsoft.com/office/drawing/2014/main" id="{EF02805B-29F8-18A9-8989-0D7FD1A2A8AA}"/>
              </a:ext>
            </a:extLst>
          </p:cNvPr>
          <p:cNvCxnSpPr>
            <a:cxnSpLocks/>
          </p:cNvCxnSpPr>
          <p:nvPr/>
        </p:nvCxnSpPr>
        <p:spPr>
          <a:xfrm>
            <a:off x="482223" y="1315124"/>
            <a:ext cx="0" cy="245443"/>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spTree>
    <p:extLst>
      <p:ext uri="{BB962C8B-B14F-4D97-AF65-F5344CB8AC3E}">
        <p14:creationId xmlns:p14="http://schemas.microsoft.com/office/powerpoint/2010/main" val="2263614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FC78C-E887-847A-874D-8F0ED7505C82}"/>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24F6B9A9-F3E1-5E68-9AB9-33054354C508}"/>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796655"/>
            <a:ext cx="5448270" cy="324624"/>
          </a:xfrm>
          <a:prstGeom prst="rect">
            <a:avLst/>
          </a:prstGeom>
        </p:spPr>
      </p:pic>
      <p:sp>
        <p:nvSpPr>
          <p:cNvPr id="4" name="Title 3">
            <a:extLst>
              <a:ext uri="{FF2B5EF4-FFF2-40B4-BE49-F238E27FC236}">
                <a16:creationId xmlns:a16="http://schemas.microsoft.com/office/drawing/2014/main" id="{D3E479F5-5A71-314A-D78B-BFF695B50384}"/>
              </a:ext>
            </a:extLst>
          </p:cNvPr>
          <p:cNvSpPr>
            <a:spLocks noGrp="1"/>
          </p:cNvSpPr>
          <p:nvPr>
            <p:ph type="title"/>
          </p:nvPr>
        </p:nvSpPr>
        <p:spPr>
          <a:xfrm>
            <a:off x="483828" y="337030"/>
            <a:ext cx="11205252" cy="623089"/>
          </a:xfrm>
        </p:spPr>
        <p:txBody>
          <a:bodyPr/>
          <a:lstStyle/>
          <a:p>
            <a:pPr>
              <a:lnSpc>
                <a:spcPct val="100000"/>
              </a:lnSpc>
            </a:pPr>
            <a:r>
              <a:rPr lang="en-IN" b="0" dirty="0">
                <a:latin typeface="Georgia" panose="02040502050405020303" pitchFamily="18" charset="0"/>
                <a:cs typeface="Arial"/>
              </a:rPr>
              <a:t>Explain, in brief, how you intend to solve the problem at hand. Preferably include the following (Methodology/approach):</a:t>
            </a:r>
            <a:endParaRPr lang="en-US" b="0" dirty="0">
              <a:latin typeface="Georgia" panose="02040502050405020303" pitchFamily="18" charset="0"/>
            </a:endParaRPr>
          </a:p>
        </p:txBody>
      </p:sp>
      <p:sp>
        <p:nvSpPr>
          <p:cNvPr id="2" name="TextBox 1">
            <a:extLst>
              <a:ext uri="{FF2B5EF4-FFF2-40B4-BE49-F238E27FC236}">
                <a16:creationId xmlns:a16="http://schemas.microsoft.com/office/drawing/2014/main" id="{D458FDFC-C9EC-4E14-97EF-17DF00DBFF88}"/>
              </a:ext>
            </a:extLst>
          </p:cNvPr>
          <p:cNvSpPr txBox="1"/>
          <p:nvPr/>
        </p:nvSpPr>
        <p:spPr>
          <a:xfrm>
            <a:off x="422867" y="1437611"/>
            <a:ext cx="11266213" cy="5047536"/>
          </a:xfrm>
          <a:prstGeom prst="rect">
            <a:avLst/>
          </a:prstGeom>
          <a:noFill/>
        </p:spPr>
        <p:txBody>
          <a:bodyPr wrap="square">
            <a:spAutoFit/>
          </a:bodyPr>
          <a:lstStyle/>
          <a:p>
            <a:pPr defTabSz="913943"/>
            <a:r>
              <a:rPr lang="en-IN" sz="1400" kern="0" dirty="0">
                <a:solidFill>
                  <a:srgbClr val="FFFFFF"/>
                </a:solidFill>
                <a:sym typeface="Arial"/>
              </a:rPr>
              <a:t>Please elaborate on the solution value proposition to the target user group. How will your solution cover the problem areas?</a:t>
            </a:r>
          </a:p>
          <a:p>
            <a:pPr defTabSz="913943"/>
            <a:r>
              <a:rPr lang="en-IN" sz="1400" kern="0" dirty="0">
                <a:solidFill>
                  <a:srgbClr val="FFFFFF"/>
                </a:solidFill>
                <a:sym typeface="Arial"/>
              </a:rPr>
              <a:t>Response: </a:t>
            </a:r>
            <a:r>
              <a:rPr lang="en-US" sz="1400" kern="0" dirty="0">
                <a:solidFill>
                  <a:srgbClr val="FFFFFF"/>
                </a:solidFill>
                <a:sym typeface="Arial"/>
              </a:rPr>
              <a:t>Our solution gives strategy, R&amp;D, and medical teams a unified platform to explore molecule opportunities quickly. By automating searches across regulatory data, clinical trials, patents, market signals, and scientific literature, it eliminates manual effort and reduces research timelines. The system provides structured insights, highlights unmet needs, and supports evidence-based decision-making, directly addressing fragmentation, slow cycles, and inconsistent evaluations.</a:t>
            </a:r>
            <a:endParaRPr lang="en-IN" sz="1400" kern="0" dirty="0">
              <a:solidFill>
                <a:srgbClr val="FFFFFF"/>
              </a:solidFill>
              <a:sym typeface="Arial"/>
            </a:endParaRPr>
          </a:p>
          <a:p>
            <a:pPr defTabSz="913943"/>
            <a:endParaRPr lang="en-IN" sz="1400" kern="0" dirty="0">
              <a:solidFill>
                <a:srgbClr val="FFFFFF"/>
              </a:solidFill>
              <a:sym typeface="Arial"/>
            </a:endParaRPr>
          </a:p>
          <a:p>
            <a:pPr defTabSz="913943"/>
            <a:r>
              <a:rPr lang="en-IN" sz="1400" kern="0" dirty="0">
                <a:solidFill>
                  <a:srgbClr val="FFFFFF"/>
                </a:solidFill>
                <a:sym typeface="Arial"/>
              </a:rPr>
              <a:t>What are the impact metrics that you propose to use to analyse the effect of the solution?</a:t>
            </a:r>
          </a:p>
          <a:p>
            <a:pPr defTabSz="913943"/>
            <a:r>
              <a:rPr lang="en-IN" sz="1400" kern="0" dirty="0">
                <a:solidFill>
                  <a:srgbClr val="FFFFFF"/>
                </a:solidFill>
                <a:sym typeface="Arial"/>
              </a:rPr>
              <a:t>Response: - </a:t>
            </a:r>
            <a:r>
              <a:rPr lang="en-US" sz="1400" kern="0" dirty="0">
                <a:solidFill>
                  <a:srgbClr val="FFFFFF"/>
                </a:solidFill>
                <a:sym typeface="Arial"/>
              </a:rPr>
              <a:t>Reduction in research time (baseline 2–3 months → minutes/hours)</a:t>
            </a:r>
            <a:br>
              <a:rPr lang="en-US" sz="1400" kern="0" dirty="0">
                <a:solidFill>
                  <a:srgbClr val="FFFFFF"/>
                </a:solidFill>
                <a:sym typeface="Arial"/>
              </a:rPr>
            </a:br>
            <a:r>
              <a:rPr lang="en-US" sz="1400" kern="0" dirty="0">
                <a:solidFill>
                  <a:srgbClr val="FFFFFF"/>
                </a:solidFill>
                <a:sym typeface="Arial"/>
              </a:rPr>
              <a:t>                    - Increase in number of molecules evaluated per analyst</a:t>
            </a:r>
            <a:br>
              <a:rPr lang="en-US" sz="1400" kern="0" dirty="0">
                <a:solidFill>
                  <a:srgbClr val="FFFFFF"/>
                </a:solidFill>
                <a:sym typeface="Arial"/>
              </a:rPr>
            </a:br>
            <a:r>
              <a:rPr lang="en-US" sz="1400" kern="0" dirty="0">
                <a:solidFill>
                  <a:srgbClr val="FFFFFF"/>
                </a:solidFill>
                <a:sym typeface="Arial"/>
              </a:rPr>
              <a:t>                    - Accuracy and completeness of insights retrieved </a:t>
            </a:r>
            <a:br>
              <a:rPr lang="en-US" sz="1400" kern="0" dirty="0">
                <a:solidFill>
                  <a:srgbClr val="FFFFFF"/>
                </a:solidFill>
                <a:sym typeface="Arial"/>
              </a:rPr>
            </a:br>
            <a:r>
              <a:rPr lang="en-US" sz="1400" kern="0" dirty="0">
                <a:solidFill>
                  <a:srgbClr val="FFFFFF"/>
                </a:solidFill>
                <a:sym typeface="Arial"/>
              </a:rPr>
              <a:t>                    - User adoption and time saved per query</a:t>
            </a:r>
            <a:br>
              <a:rPr lang="en-US" sz="1400" kern="0" dirty="0">
                <a:solidFill>
                  <a:srgbClr val="FFFFFF"/>
                </a:solidFill>
                <a:sym typeface="Arial"/>
              </a:rPr>
            </a:br>
            <a:r>
              <a:rPr lang="en-US" sz="1400" kern="0" dirty="0">
                <a:solidFill>
                  <a:srgbClr val="FFFFFF"/>
                </a:solidFill>
                <a:sym typeface="Arial"/>
              </a:rPr>
              <a:t>                    - Quality of final innovation stories (completeness, coverage, justification)</a:t>
            </a:r>
            <a:endParaRPr lang="en-IN" sz="1400" kern="0" dirty="0">
              <a:solidFill>
                <a:srgbClr val="FFFFFF"/>
              </a:solidFill>
              <a:sym typeface="Arial"/>
            </a:endParaRPr>
          </a:p>
          <a:p>
            <a:pPr defTabSz="913943"/>
            <a:endParaRPr lang="en-IN" sz="1400" kern="0" dirty="0">
              <a:solidFill>
                <a:srgbClr val="FFFFFF"/>
              </a:solidFill>
              <a:sym typeface="Arial"/>
            </a:endParaRPr>
          </a:p>
          <a:p>
            <a:pPr defTabSz="913943"/>
            <a:r>
              <a:rPr lang="en-IN" sz="1400" kern="0" dirty="0">
                <a:solidFill>
                  <a:srgbClr val="FFFFFF"/>
                </a:solidFill>
                <a:sym typeface="Arial"/>
              </a:rPr>
              <a:t>What are the technologies (languages, platforms, APIs, hardware, sponsored tools, technologies stacks, framework etc.) involved?</a:t>
            </a:r>
          </a:p>
          <a:p>
            <a:pPr defTabSz="913943"/>
            <a:r>
              <a:rPr lang="en-IN" sz="1400" kern="0" dirty="0">
                <a:solidFill>
                  <a:srgbClr val="FFFFFF"/>
                </a:solidFill>
                <a:sym typeface="Arial"/>
              </a:rPr>
              <a:t>Response: </a:t>
            </a:r>
            <a:r>
              <a:rPr lang="en-IN" sz="1400" b="1" kern="0" dirty="0">
                <a:solidFill>
                  <a:srgbClr val="FFFFFF"/>
                </a:solidFill>
                <a:sym typeface="Arial"/>
              </a:rPr>
              <a:t>Backend</a:t>
            </a:r>
            <a:r>
              <a:rPr lang="en-IN" sz="1400" kern="0" dirty="0">
                <a:solidFill>
                  <a:srgbClr val="FFFFFF"/>
                </a:solidFill>
                <a:sym typeface="Arial"/>
              </a:rPr>
              <a:t>: Python, </a:t>
            </a:r>
            <a:r>
              <a:rPr lang="en-IN" sz="1400" kern="0" dirty="0" err="1">
                <a:solidFill>
                  <a:srgbClr val="FFFFFF"/>
                </a:solidFill>
                <a:sym typeface="Arial"/>
              </a:rPr>
              <a:t>FastAPIAgent</a:t>
            </a:r>
            <a:r>
              <a:rPr lang="en-IN" sz="1400" kern="0" dirty="0">
                <a:solidFill>
                  <a:srgbClr val="FFFFFF"/>
                </a:solidFill>
                <a:sym typeface="Arial"/>
              </a:rPr>
              <a:t> </a:t>
            </a:r>
            <a:r>
              <a:rPr lang="en-IN" sz="1400" b="1" kern="0" dirty="0">
                <a:solidFill>
                  <a:srgbClr val="FFFFFF"/>
                </a:solidFill>
                <a:sym typeface="Arial"/>
              </a:rPr>
              <a:t>Framework</a:t>
            </a:r>
            <a:r>
              <a:rPr lang="en-IN" sz="1400" kern="0" dirty="0">
                <a:solidFill>
                  <a:srgbClr val="FFFFFF"/>
                </a:solidFill>
                <a:sym typeface="Arial"/>
              </a:rPr>
              <a:t>: </a:t>
            </a:r>
            <a:r>
              <a:rPr lang="en-IN" sz="1400" kern="0" dirty="0" err="1">
                <a:solidFill>
                  <a:srgbClr val="FFFFFF"/>
                </a:solidFill>
                <a:sym typeface="Arial"/>
              </a:rPr>
              <a:t>LangGraph</a:t>
            </a:r>
            <a:r>
              <a:rPr lang="en-IN" sz="1400" kern="0" dirty="0">
                <a:solidFill>
                  <a:srgbClr val="FFFFFF"/>
                </a:solidFill>
                <a:sym typeface="Arial"/>
              </a:rPr>
              <a:t> / </a:t>
            </a:r>
            <a:r>
              <a:rPr lang="en-IN" sz="1400" kern="0" dirty="0" err="1">
                <a:solidFill>
                  <a:srgbClr val="FFFFFF"/>
                </a:solidFill>
                <a:sym typeface="Arial"/>
              </a:rPr>
              <a:t>CrewAI</a:t>
            </a:r>
            <a:r>
              <a:rPr lang="en-IN" sz="1400" kern="0" dirty="0">
                <a:solidFill>
                  <a:srgbClr val="FFFFFF"/>
                </a:solidFill>
                <a:sym typeface="Arial"/>
              </a:rPr>
              <a:t> </a:t>
            </a:r>
            <a:r>
              <a:rPr lang="en-IN" sz="1400" b="1" kern="0" dirty="0">
                <a:solidFill>
                  <a:srgbClr val="FFFFFF"/>
                </a:solidFill>
                <a:sym typeface="Arial"/>
              </a:rPr>
              <a:t>Frontend</a:t>
            </a:r>
            <a:r>
              <a:rPr lang="en-IN" sz="1400" kern="0" dirty="0">
                <a:solidFill>
                  <a:srgbClr val="FFFFFF"/>
                </a:solidFill>
                <a:sym typeface="Arial"/>
              </a:rPr>
              <a:t>: React </a:t>
            </a:r>
            <a:r>
              <a:rPr lang="en-IN" sz="1400" b="1" kern="0" dirty="0">
                <a:solidFill>
                  <a:srgbClr val="FFFFFF"/>
                </a:solidFill>
                <a:sym typeface="Arial"/>
              </a:rPr>
              <a:t>Data Layer</a:t>
            </a:r>
            <a:r>
              <a:rPr lang="en-IN" sz="1400" kern="0" dirty="0">
                <a:solidFill>
                  <a:srgbClr val="FFFFFF"/>
                </a:solidFill>
                <a:sym typeface="Arial"/>
              </a:rPr>
              <a:t>: Mock APIs (IQVIA, EXIM, Patent, Clinical Trials), internal PDF repository </a:t>
            </a:r>
            <a:r>
              <a:rPr lang="en-IN" sz="1400" b="1" kern="0" dirty="0">
                <a:solidFill>
                  <a:srgbClr val="FFFFFF"/>
                </a:solidFill>
                <a:sym typeface="Arial"/>
              </a:rPr>
              <a:t>Processing</a:t>
            </a:r>
            <a:r>
              <a:rPr lang="en-IN" sz="1400" kern="0" dirty="0">
                <a:solidFill>
                  <a:srgbClr val="FFFFFF"/>
                </a:solidFill>
                <a:sym typeface="Arial"/>
              </a:rPr>
              <a:t>: Vector embeddings, retrieval pipelines </a:t>
            </a:r>
            <a:r>
              <a:rPr lang="en-IN" sz="1400" b="1" kern="0" dirty="0">
                <a:solidFill>
                  <a:srgbClr val="FFFFFF"/>
                </a:solidFill>
                <a:sym typeface="Arial"/>
              </a:rPr>
              <a:t>Output</a:t>
            </a:r>
            <a:r>
              <a:rPr lang="en-IN" sz="1400" kern="0" dirty="0">
                <a:solidFill>
                  <a:srgbClr val="FFFFFF"/>
                </a:solidFill>
                <a:sym typeface="Arial"/>
              </a:rPr>
              <a:t>: PDF generator (</a:t>
            </a:r>
            <a:r>
              <a:rPr lang="en-IN" sz="1400" kern="0" dirty="0" err="1">
                <a:solidFill>
                  <a:srgbClr val="FFFFFF"/>
                </a:solidFill>
                <a:sym typeface="Arial"/>
              </a:rPr>
              <a:t>ReportLab</a:t>
            </a:r>
            <a:r>
              <a:rPr lang="en-IN" sz="1400" kern="0" dirty="0">
                <a:solidFill>
                  <a:srgbClr val="FFFFFF"/>
                </a:solidFill>
                <a:sym typeface="Arial"/>
              </a:rPr>
              <a:t>/Node-based tools) </a:t>
            </a:r>
            <a:r>
              <a:rPr lang="en-IN" sz="1400" b="1" kern="0" dirty="0">
                <a:solidFill>
                  <a:srgbClr val="FFFFFF"/>
                </a:solidFill>
                <a:sym typeface="Arial"/>
              </a:rPr>
              <a:t>Deployment</a:t>
            </a:r>
            <a:r>
              <a:rPr lang="en-IN" sz="1400" kern="0" dirty="0">
                <a:solidFill>
                  <a:srgbClr val="FFFFFF"/>
                </a:solidFill>
                <a:sym typeface="Arial"/>
              </a:rPr>
              <a:t>: Docker</a:t>
            </a:r>
          </a:p>
          <a:p>
            <a:pPr defTabSz="913943"/>
            <a:endParaRPr lang="en-IN" sz="1400" kern="0" dirty="0">
              <a:solidFill>
                <a:srgbClr val="FFFFFF"/>
              </a:solidFill>
              <a:sym typeface="Arial"/>
            </a:endParaRPr>
          </a:p>
          <a:p>
            <a:pPr defTabSz="913943"/>
            <a:r>
              <a:rPr lang="en-IN" sz="1400" kern="0" dirty="0">
                <a:solidFill>
                  <a:srgbClr val="FFFFFF"/>
                </a:solidFill>
                <a:sym typeface="Arial"/>
              </a:rPr>
              <a:t>Please state the assumptions, constraints and solution decision points (Reason behind choosing a technology)</a:t>
            </a:r>
          </a:p>
          <a:p>
            <a:pPr defTabSz="913943"/>
            <a:r>
              <a:rPr lang="en-IN" sz="1400" kern="0" dirty="0">
                <a:solidFill>
                  <a:srgbClr val="FFFFFF"/>
                </a:solidFill>
                <a:sym typeface="Arial"/>
              </a:rPr>
              <a:t>Response: - Assumption: Mock APIs approximate real-world data sources.</a:t>
            </a:r>
            <a:br>
              <a:rPr lang="en-IN" sz="1400" kern="0" dirty="0">
                <a:solidFill>
                  <a:srgbClr val="FFFFFF"/>
                </a:solidFill>
                <a:sym typeface="Arial"/>
              </a:rPr>
            </a:br>
            <a:r>
              <a:rPr lang="en-IN" sz="1400" kern="0" dirty="0">
                <a:solidFill>
                  <a:srgbClr val="FFFFFF"/>
                </a:solidFill>
                <a:sym typeface="Arial"/>
              </a:rPr>
              <a:t>                    - Constraint: No access to actual paid databases.</a:t>
            </a:r>
            <a:br>
              <a:rPr lang="en-IN" sz="1400" kern="0" dirty="0">
                <a:solidFill>
                  <a:srgbClr val="FFFFFF"/>
                </a:solidFill>
                <a:sym typeface="Arial"/>
              </a:rPr>
            </a:br>
            <a:r>
              <a:rPr lang="en-IN" sz="1400" kern="0" dirty="0">
                <a:solidFill>
                  <a:srgbClr val="FFFFFF"/>
                </a:solidFill>
                <a:sym typeface="Arial"/>
              </a:rPr>
              <a:t>                    - Decisions: Chose </a:t>
            </a:r>
            <a:r>
              <a:rPr lang="en-IN" sz="1400" kern="0" dirty="0" err="1">
                <a:solidFill>
                  <a:srgbClr val="FFFFFF"/>
                </a:solidFill>
                <a:sym typeface="Arial"/>
              </a:rPr>
              <a:t>LangGraph</a:t>
            </a:r>
            <a:r>
              <a:rPr lang="en-IN" sz="1400" kern="0" dirty="0">
                <a:solidFill>
                  <a:srgbClr val="FFFFFF"/>
                </a:solidFill>
                <a:sym typeface="Arial"/>
              </a:rPr>
              <a:t>/</a:t>
            </a:r>
            <a:r>
              <a:rPr lang="en-IN" sz="1400" kern="0" dirty="0" err="1">
                <a:solidFill>
                  <a:srgbClr val="FFFFFF"/>
                </a:solidFill>
                <a:sym typeface="Arial"/>
              </a:rPr>
              <a:t>CrewAI</a:t>
            </a:r>
            <a:r>
              <a:rPr lang="en-IN" sz="1400" kern="0" dirty="0">
                <a:solidFill>
                  <a:srgbClr val="FFFFFF"/>
                </a:solidFill>
                <a:sym typeface="Arial"/>
              </a:rPr>
              <a:t> for modular, multi-agent workflows; chose React for UI; used Python for flexibility with data parsing and NLP tasks.</a:t>
            </a:r>
          </a:p>
          <a:p>
            <a:pPr defTabSz="913943"/>
            <a:endParaRPr lang="en-IN" sz="1400" kern="0" dirty="0">
              <a:solidFill>
                <a:srgbClr val="FFFFFF"/>
              </a:solidFill>
              <a:sym typeface="Arial"/>
            </a:endParaRPr>
          </a:p>
        </p:txBody>
      </p:sp>
    </p:spTree>
    <p:extLst>
      <p:ext uri="{BB962C8B-B14F-4D97-AF65-F5344CB8AC3E}">
        <p14:creationId xmlns:p14="http://schemas.microsoft.com/office/powerpoint/2010/main" val="93425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7E11C-E25C-E3A3-6BCB-2624C575D300}"/>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2E57E63F-F5C7-9550-AB7C-DAE32C4D838F}"/>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796655"/>
            <a:ext cx="5448270" cy="324624"/>
          </a:xfrm>
          <a:prstGeom prst="rect">
            <a:avLst/>
          </a:prstGeom>
        </p:spPr>
      </p:pic>
      <p:sp>
        <p:nvSpPr>
          <p:cNvPr id="4" name="Title 3">
            <a:extLst>
              <a:ext uri="{FF2B5EF4-FFF2-40B4-BE49-F238E27FC236}">
                <a16:creationId xmlns:a16="http://schemas.microsoft.com/office/drawing/2014/main" id="{C9453CEB-87C0-71BF-E4B4-F97BB2AD368B}"/>
              </a:ext>
            </a:extLst>
          </p:cNvPr>
          <p:cNvSpPr>
            <a:spLocks noGrp="1"/>
          </p:cNvSpPr>
          <p:nvPr>
            <p:ph type="title"/>
          </p:nvPr>
        </p:nvSpPr>
        <p:spPr>
          <a:xfrm>
            <a:off x="483828" y="337030"/>
            <a:ext cx="11205252" cy="623089"/>
          </a:xfrm>
        </p:spPr>
        <p:txBody>
          <a:bodyPr/>
          <a:lstStyle/>
          <a:p>
            <a:pPr>
              <a:lnSpc>
                <a:spcPct val="100000"/>
              </a:lnSpc>
            </a:pPr>
            <a:r>
              <a:rPr lang="en-IN" b="0" dirty="0">
                <a:latin typeface="Georgia" panose="02040502050405020303" pitchFamily="18" charset="0"/>
                <a:cs typeface="Arial"/>
              </a:rPr>
              <a:t>Explain, in brief, how you intend to solve the problem at hand. Preferably include the following (Methodology/approach):</a:t>
            </a:r>
            <a:endParaRPr lang="en-US" b="0" dirty="0">
              <a:latin typeface="Georgia" panose="02040502050405020303" pitchFamily="18" charset="0"/>
            </a:endParaRPr>
          </a:p>
        </p:txBody>
      </p:sp>
      <p:sp>
        <p:nvSpPr>
          <p:cNvPr id="2" name="TextBox 1">
            <a:extLst>
              <a:ext uri="{FF2B5EF4-FFF2-40B4-BE49-F238E27FC236}">
                <a16:creationId xmlns:a16="http://schemas.microsoft.com/office/drawing/2014/main" id="{12A5A606-F124-6772-C59D-8F5406775B92}"/>
              </a:ext>
            </a:extLst>
          </p:cNvPr>
          <p:cNvSpPr txBox="1"/>
          <p:nvPr/>
        </p:nvSpPr>
        <p:spPr>
          <a:xfrm>
            <a:off x="422867" y="1437611"/>
            <a:ext cx="11266213" cy="3539430"/>
          </a:xfrm>
          <a:prstGeom prst="rect">
            <a:avLst/>
          </a:prstGeom>
          <a:noFill/>
        </p:spPr>
        <p:txBody>
          <a:bodyPr wrap="square">
            <a:spAutoFit/>
          </a:bodyPr>
          <a:lstStyle/>
          <a:p>
            <a:pPr defTabSz="913943"/>
            <a:r>
              <a:rPr lang="en-IN" sz="1400" kern="0" dirty="0">
                <a:solidFill>
                  <a:srgbClr val="FFFFFF"/>
                </a:solidFill>
                <a:sym typeface="Arial"/>
              </a:rPr>
              <a:t>How easily can your solution be implemented and how effective will it be?</a:t>
            </a:r>
          </a:p>
          <a:p>
            <a:pPr defTabSz="913943"/>
            <a:r>
              <a:rPr lang="en-IN" sz="1400" kern="0" dirty="0">
                <a:solidFill>
                  <a:srgbClr val="FFFFFF"/>
                </a:solidFill>
                <a:sym typeface="Arial"/>
              </a:rPr>
              <a:t>Response: </a:t>
            </a:r>
            <a:r>
              <a:rPr lang="en-US" sz="1400" kern="0" dirty="0">
                <a:solidFill>
                  <a:srgbClr val="FFFFFF"/>
                </a:solidFill>
                <a:sym typeface="Arial"/>
              </a:rPr>
              <a:t>The system can be implemented quickly using modular agents and mock APIs. Its effectiveness comes from automating repetitive research tasks, improving data completeness, and enabling rapid evaluation of new opportunities.</a:t>
            </a:r>
            <a:endParaRPr lang="en-IN" sz="1400" kern="0" dirty="0">
              <a:solidFill>
                <a:srgbClr val="FFFFFF"/>
              </a:solidFill>
              <a:sym typeface="Arial"/>
            </a:endParaRPr>
          </a:p>
          <a:p>
            <a:pPr defTabSz="913943"/>
            <a:endParaRPr lang="en-IN" sz="1400" kern="0" dirty="0">
              <a:solidFill>
                <a:srgbClr val="FFFFFF"/>
              </a:solidFill>
              <a:sym typeface="Arial"/>
            </a:endParaRPr>
          </a:p>
          <a:p>
            <a:pPr defTabSz="913943"/>
            <a:r>
              <a:rPr lang="en-IN" sz="1400" kern="0" dirty="0">
                <a:solidFill>
                  <a:srgbClr val="FFFFFF"/>
                </a:solidFill>
                <a:sym typeface="Arial"/>
              </a:rPr>
              <a:t>How robust / secure / easily scalable and extensible is the solution?</a:t>
            </a:r>
          </a:p>
          <a:p>
            <a:pPr defTabSz="913943"/>
            <a:r>
              <a:rPr lang="en-IN" sz="1400" kern="0" dirty="0">
                <a:solidFill>
                  <a:srgbClr val="FFFFFF"/>
                </a:solidFill>
                <a:sym typeface="Arial"/>
              </a:rPr>
              <a:t>Response: </a:t>
            </a:r>
            <a:r>
              <a:rPr lang="en-US" sz="1400" kern="0" dirty="0">
                <a:solidFill>
                  <a:srgbClr val="FFFFFF"/>
                </a:solidFill>
                <a:sym typeface="Arial"/>
              </a:rPr>
              <a:t>The architecture is modular, allowing agents to scale independently. API-based design supports secure data handling and integration with internal systems. Components can be extended for new data sources and additional agents with minimal changes.</a:t>
            </a:r>
            <a:endParaRPr lang="en-IN" sz="1400" kern="0" dirty="0">
              <a:solidFill>
                <a:srgbClr val="FFFFFF"/>
              </a:solidFill>
              <a:sym typeface="Arial"/>
            </a:endParaRPr>
          </a:p>
          <a:p>
            <a:pPr defTabSz="913943"/>
            <a:endParaRPr lang="en-IN" sz="1400" kern="0" dirty="0">
              <a:solidFill>
                <a:srgbClr val="FFFFFF"/>
              </a:solidFill>
              <a:sym typeface="Arial"/>
            </a:endParaRPr>
          </a:p>
          <a:p>
            <a:pPr defTabSz="913943"/>
            <a:r>
              <a:rPr lang="en-IN" sz="1400" kern="0" dirty="0">
                <a:solidFill>
                  <a:srgbClr val="FFFFFF"/>
                </a:solidFill>
                <a:sym typeface="Arial"/>
              </a:rPr>
              <a:t>What are the solution components that you would like to build and demonstrate; if you progress through next round.</a:t>
            </a:r>
          </a:p>
          <a:p>
            <a:pPr defTabSz="913943"/>
            <a:r>
              <a:rPr lang="en-IN" sz="1400" kern="0" dirty="0">
                <a:solidFill>
                  <a:srgbClr val="FFFFFF"/>
                </a:solidFill>
                <a:sym typeface="Arial"/>
              </a:rPr>
              <a:t>Response: - Master Agent orchestrating queries</a:t>
            </a:r>
            <a:br>
              <a:rPr lang="en-IN" sz="1400" kern="0" dirty="0">
                <a:solidFill>
                  <a:srgbClr val="FFFFFF"/>
                </a:solidFill>
                <a:sym typeface="Arial"/>
              </a:rPr>
            </a:br>
            <a:r>
              <a:rPr lang="en-IN" sz="1400" kern="0" dirty="0">
                <a:solidFill>
                  <a:srgbClr val="FFFFFF"/>
                </a:solidFill>
                <a:sym typeface="Arial"/>
              </a:rPr>
              <a:t>                    - Worker Agents fetching mock data</a:t>
            </a:r>
            <a:br>
              <a:rPr lang="en-IN" sz="1400" kern="0" dirty="0">
                <a:solidFill>
                  <a:srgbClr val="FFFFFF"/>
                </a:solidFill>
                <a:sym typeface="Arial"/>
              </a:rPr>
            </a:br>
            <a:r>
              <a:rPr lang="en-IN" sz="1400" kern="0" dirty="0">
                <a:solidFill>
                  <a:srgbClr val="FFFFFF"/>
                </a:solidFill>
                <a:sym typeface="Arial"/>
              </a:rPr>
              <a:t>                    - Molecule discovery workflow</a:t>
            </a:r>
            <a:br>
              <a:rPr lang="en-IN" sz="1400" kern="0" dirty="0">
                <a:solidFill>
                  <a:srgbClr val="FFFFFF"/>
                </a:solidFill>
                <a:sym typeface="Arial"/>
              </a:rPr>
            </a:br>
            <a:r>
              <a:rPr lang="en-IN" sz="1400" kern="0" dirty="0">
                <a:solidFill>
                  <a:srgbClr val="FFFFFF"/>
                </a:solidFill>
                <a:sym typeface="Arial"/>
              </a:rPr>
              <a:t>                    - Trial, patent, and unmet-need insights</a:t>
            </a:r>
            <a:br>
              <a:rPr lang="en-IN" sz="1400" kern="0" dirty="0">
                <a:solidFill>
                  <a:srgbClr val="FFFFFF"/>
                </a:solidFill>
                <a:sym typeface="Arial"/>
              </a:rPr>
            </a:br>
            <a:r>
              <a:rPr lang="en-IN" sz="1400" kern="0" dirty="0">
                <a:solidFill>
                  <a:srgbClr val="FFFFFF"/>
                </a:solidFill>
                <a:sym typeface="Arial"/>
              </a:rPr>
              <a:t>                    - Final synthesized PDF innovation report</a:t>
            </a:r>
            <a:br>
              <a:rPr lang="en-IN" sz="1400" kern="0" dirty="0">
                <a:solidFill>
                  <a:srgbClr val="FFFFFF"/>
                </a:solidFill>
                <a:sym typeface="Arial"/>
              </a:rPr>
            </a:br>
            <a:r>
              <a:rPr lang="en-IN" sz="1400" kern="0" dirty="0">
                <a:solidFill>
                  <a:srgbClr val="FFFFFF"/>
                </a:solidFill>
                <a:sym typeface="Arial"/>
              </a:rPr>
              <a:t>                    - Web UI showing end-to-end flow</a:t>
            </a:r>
          </a:p>
          <a:p>
            <a:pPr defTabSz="913943"/>
            <a:endParaRPr lang="en-IN" sz="1400" kern="0" dirty="0">
              <a:solidFill>
                <a:srgbClr val="FFFFFF"/>
              </a:solidFill>
              <a:sym typeface="Arial"/>
            </a:endParaRPr>
          </a:p>
        </p:txBody>
      </p:sp>
    </p:spTree>
    <p:extLst>
      <p:ext uri="{BB962C8B-B14F-4D97-AF65-F5344CB8AC3E}">
        <p14:creationId xmlns:p14="http://schemas.microsoft.com/office/powerpoint/2010/main" val="2812712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35902-8A6D-0308-D51D-EE8C305CCF18}"/>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2FAD63CD-FB62-06C5-5E33-E665A560D229}"/>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796655"/>
            <a:ext cx="5448270" cy="324624"/>
          </a:xfrm>
          <a:prstGeom prst="rect">
            <a:avLst/>
          </a:prstGeom>
        </p:spPr>
      </p:pic>
      <p:sp>
        <p:nvSpPr>
          <p:cNvPr id="4" name="Title 3">
            <a:extLst>
              <a:ext uri="{FF2B5EF4-FFF2-40B4-BE49-F238E27FC236}">
                <a16:creationId xmlns:a16="http://schemas.microsoft.com/office/drawing/2014/main" id="{DD6206AF-36F1-85F8-D9D4-C83A83676EF6}"/>
              </a:ext>
            </a:extLst>
          </p:cNvPr>
          <p:cNvSpPr>
            <a:spLocks noGrp="1"/>
          </p:cNvSpPr>
          <p:nvPr>
            <p:ph type="title"/>
          </p:nvPr>
        </p:nvSpPr>
        <p:spPr>
          <a:xfrm>
            <a:off x="483828" y="337030"/>
            <a:ext cx="11205252" cy="623089"/>
          </a:xfrm>
        </p:spPr>
        <p:txBody>
          <a:bodyPr/>
          <a:lstStyle/>
          <a:p>
            <a:pPr>
              <a:lnSpc>
                <a:spcPct val="100000"/>
              </a:lnSpc>
            </a:pPr>
            <a:r>
              <a:rPr lang="en-IN" b="0" dirty="0">
                <a:latin typeface="Georgia" panose="02040502050405020303" pitchFamily="18" charset="0"/>
                <a:cs typeface="Arial"/>
              </a:rPr>
              <a:t>Explain, in brief, how you intend to solve the problem at hand. Preferably include the following (Methodology/approach):</a:t>
            </a:r>
            <a:endParaRPr lang="en-US" b="0" dirty="0">
              <a:latin typeface="Georgia" panose="02040502050405020303" pitchFamily="18" charset="0"/>
            </a:endParaRPr>
          </a:p>
        </p:txBody>
      </p:sp>
      <p:pic>
        <p:nvPicPr>
          <p:cNvPr id="6" name="Image 0">
            <a:extLst>
              <a:ext uri="{FF2B5EF4-FFF2-40B4-BE49-F238E27FC236}">
                <a16:creationId xmlns:a16="http://schemas.microsoft.com/office/drawing/2014/main" id="{149A1CBD-F867-E2BB-461F-FA633CFF43A6}"/>
              </a:ext>
            </a:extLst>
          </p:cNvPr>
          <p:cNvPicPr>
            <a:picLocks noChangeAspect="1"/>
          </p:cNvPicPr>
          <p:nvPr/>
        </p:nvPicPr>
        <p:blipFill>
          <a:blip r:embed="rId4"/>
          <a:srcRect l="3356" t="7728" r="3594" b="2819"/>
          <a:stretch>
            <a:fillRect/>
          </a:stretch>
        </p:blipFill>
        <p:spPr>
          <a:xfrm>
            <a:off x="1229720" y="1121279"/>
            <a:ext cx="9713468" cy="5252595"/>
          </a:xfrm>
          <a:prstGeom prst="rect">
            <a:avLst/>
          </a:prstGeom>
        </p:spPr>
      </p:pic>
    </p:spTree>
    <p:extLst>
      <p:ext uri="{BB962C8B-B14F-4D97-AF65-F5344CB8AC3E}">
        <p14:creationId xmlns:p14="http://schemas.microsoft.com/office/powerpoint/2010/main" val="160468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5080-CA4A-09DD-5368-E80119808F89}"/>
            </a:ext>
          </a:extLst>
        </p:cNvPr>
        <p:cNvGrpSpPr/>
        <p:nvPr/>
      </p:nvGrpSpPr>
      <p:grpSpPr>
        <a:xfrm>
          <a:off x="0" y="0"/>
          <a:ext cx="0" cy="0"/>
          <a:chOff x="0" y="0"/>
          <a:chExt cx="0" cy="0"/>
        </a:xfrm>
      </p:grpSpPr>
      <p:sp>
        <p:nvSpPr>
          <p:cNvPr id="1136" name="Rectangle: Rounded Corners 1135">
            <a:extLst>
              <a:ext uri="{FF2B5EF4-FFF2-40B4-BE49-F238E27FC236}">
                <a16:creationId xmlns:a16="http://schemas.microsoft.com/office/drawing/2014/main" id="{C15D225A-C23A-32DE-F0FE-3DED63CA2E2B}"/>
              </a:ext>
            </a:extLst>
          </p:cNvPr>
          <p:cNvSpPr/>
          <p:nvPr/>
        </p:nvSpPr>
        <p:spPr>
          <a:xfrm>
            <a:off x="464927" y="1086131"/>
            <a:ext cx="10888873" cy="3424909"/>
          </a:xfrm>
          <a:prstGeom prst="roundRect">
            <a:avLst>
              <a:gd name="adj" fmla="val 1881"/>
            </a:avLst>
          </a:prstGeom>
          <a:noFill/>
          <a:ln w="9525" cap="flat" cmpd="sng" algn="ctr">
            <a:solidFill>
              <a:srgbClr val="1A1A24">
                <a:lumMod val="75000"/>
                <a:lumOff val="25000"/>
              </a:srgbClr>
            </a:solidFill>
            <a:prstDash val="solid"/>
            <a:miter lim="800000"/>
          </a:ln>
          <a:effectLst/>
        </p:spPr>
        <p:txBody>
          <a:bodyPr lIns="108000" tIns="108000" rIns="108000" bIns="108000" rtlCol="0" anchor="t" anchorCtr="0"/>
          <a:lstStyle/>
          <a:p>
            <a:pPr marL="252000" marR="0" lvl="0" indent="-252000" defTabSz="91440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0" cap="none" spc="0" normalizeH="0" baseline="0" noProof="0" err="1">
              <a:ln>
                <a:noFill/>
              </a:ln>
              <a:solidFill>
                <a:srgbClr val="1A1A24"/>
              </a:solidFill>
              <a:effectLst/>
              <a:uLnTx/>
              <a:uFillTx/>
              <a:latin typeface="EYInterstate Light"/>
              <a:ea typeface="+mn-ea"/>
              <a:cs typeface="+mn-cs"/>
            </a:endParaRPr>
          </a:p>
        </p:txBody>
      </p:sp>
      <p:pic>
        <p:nvPicPr>
          <p:cNvPr id="5" name="Picture 4" descr="A colorful waves on a black background&#10;&#10;Description automatically generated">
            <a:extLst>
              <a:ext uri="{FF2B5EF4-FFF2-40B4-BE49-F238E27FC236}">
                <a16:creationId xmlns:a16="http://schemas.microsoft.com/office/drawing/2014/main" id="{3C3BE66E-64EE-66CE-6B12-EA4D68BD2C11}"/>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8470758" y="430745"/>
            <a:ext cx="3721242" cy="221723"/>
          </a:xfrm>
          <a:prstGeom prst="rect">
            <a:avLst/>
          </a:prstGeom>
        </p:spPr>
      </p:pic>
      <p:sp>
        <p:nvSpPr>
          <p:cNvPr id="4" name="Title 3">
            <a:extLst>
              <a:ext uri="{FF2B5EF4-FFF2-40B4-BE49-F238E27FC236}">
                <a16:creationId xmlns:a16="http://schemas.microsoft.com/office/drawing/2014/main" id="{3AE53539-C583-7231-0D91-AF4BA3BB2433}"/>
              </a:ext>
            </a:extLst>
          </p:cNvPr>
          <p:cNvSpPr>
            <a:spLocks noGrp="1"/>
          </p:cNvSpPr>
          <p:nvPr>
            <p:ph type="title"/>
          </p:nvPr>
        </p:nvSpPr>
        <p:spPr>
          <a:xfrm>
            <a:off x="483828" y="337031"/>
            <a:ext cx="8599212" cy="470898"/>
          </a:xfrm>
        </p:spPr>
        <p:txBody>
          <a:bodyPr/>
          <a:lstStyle/>
          <a:p>
            <a:pPr>
              <a:lnSpc>
                <a:spcPct val="100000"/>
              </a:lnSpc>
            </a:pPr>
            <a:r>
              <a:rPr lang="en-IN" b="0" dirty="0">
                <a:latin typeface="Georgia" panose="02040502050405020303" pitchFamily="18" charset="0"/>
                <a:cs typeface="Arial"/>
              </a:rPr>
              <a:t>Attach and submit the below as separate files or separate slides</a:t>
            </a:r>
            <a:endParaRPr lang="en-US" b="0" dirty="0">
              <a:latin typeface="Georgia" panose="02040502050405020303" pitchFamily="18" charset="0"/>
            </a:endParaRPr>
          </a:p>
        </p:txBody>
      </p:sp>
      <p:sp>
        <p:nvSpPr>
          <p:cNvPr id="2" name="TextBox 1">
            <a:extLst>
              <a:ext uri="{FF2B5EF4-FFF2-40B4-BE49-F238E27FC236}">
                <a16:creationId xmlns:a16="http://schemas.microsoft.com/office/drawing/2014/main" id="{B3FFF93D-1D17-482B-74E3-D0C12358EF39}"/>
              </a:ext>
            </a:extLst>
          </p:cNvPr>
          <p:cNvSpPr txBox="1"/>
          <p:nvPr/>
        </p:nvSpPr>
        <p:spPr>
          <a:xfrm>
            <a:off x="584464" y="1239545"/>
            <a:ext cx="11096889" cy="3139321"/>
          </a:xfrm>
          <a:prstGeom prst="rect">
            <a:avLst/>
          </a:prstGeom>
          <a:noFill/>
        </p:spPr>
        <p:txBody>
          <a:bodyPr wrap="square">
            <a:spAutoFit/>
          </a:bodyPr>
          <a:lstStyle/>
          <a:p>
            <a:pPr marL="285750" indent="-285750" defTabSz="913943">
              <a:buFont typeface="Wingdings" panose="05000000000000000000" pitchFamily="2" charset="2"/>
              <a:buChar char="§"/>
            </a:pPr>
            <a:r>
              <a:rPr lang="en-IN" kern="0" dirty="0">
                <a:solidFill>
                  <a:srgbClr val="FFFFFF"/>
                </a:solidFill>
                <a:sym typeface="Arial"/>
              </a:rPr>
              <a:t>Architecture diagram (mandatory) team to add a slide</a:t>
            </a:r>
          </a:p>
          <a:p>
            <a:pPr marL="285750" indent="-285750" defTabSz="913943">
              <a:buFont typeface="Wingdings" panose="05000000000000000000" pitchFamily="2" charset="2"/>
              <a:buChar char="§"/>
            </a:pPr>
            <a:endParaRPr lang="en-IN" kern="0" dirty="0">
              <a:solidFill>
                <a:srgbClr val="FFFFFF"/>
              </a:solidFill>
              <a:sym typeface="Arial"/>
            </a:endParaRPr>
          </a:p>
          <a:p>
            <a:pPr marL="285750" indent="-285750" defTabSz="913943">
              <a:buFont typeface="Wingdings" panose="05000000000000000000" pitchFamily="2" charset="2"/>
              <a:buChar char="§"/>
            </a:pPr>
            <a:r>
              <a:rPr lang="en-IN" kern="0" dirty="0">
                <a:solidFill>
                  <a:srgbClr val="FFFFFF"/>
                </a:solidFill>
                <a:sym typeface="Arial"/>
              </a:rPr>
              <a:t>Flow chart (mandatory) team to add a slide</a:t>
            </a:r>
          </a:p>
          <a:p>
            <a:pPr marL="285750" indent="-285750" defTabSz="913943">
              <a:buFont typeface="Wingdings" panose="05000000000000000000" pitchFamily="2" charset="2"/>
              <a:buChar char="§"/>
            </a:pPr>
            <a:endParaRPr lang="en-IN" kern="0" dirty="0">
              <a:solidFill>
                <a:srgbClr val="FFFFFF"/>
              </a:solidFill>
              <a:sym typeface="Arial"/>
            </a:endParaRPr>
          </a:p>
          <a:p>
            <a:pPr marL="285750" indent="-285750" defTabSz="913943">
              <a:buFont typeface="Wingdings" panose="05000000000000000000" pitchFamily="2" charset="2"/>
              <a:buChar char="§"/>
            </a:pPr>
            <a:r>
              <a:rPr lang="en-IN" kern="0" dirty="0">
                <a:solidFill>
                  <a:srgbClr val="FFFFFF"/>
                </a:solidFill>
                <a:sym typeface="Arial"/>
              </a:rPr>
              <a:t>Wireframes (mandatory) team to share as a screenshot as a separate slide or as a separate pdf file</a:t>
            </a:r>
          </a:p>
          <a:p>
            <a:pPr marL="285750" indent="-285750" defTabSz="913943">
              <a:buFont typeface="Wingdings" panose="05000000000000000000" pitchFamily="2" charset="2"/>
              <a:buChar char="§"/>
            </a:pPr>
            <a:endParaRPr lang="en-IN" kern="0" dirty="0">
              <a:solidFill>
                <a:srgbClr val="FFFFFF"/>
              </a:solidFill>
              <a:sym typeface="Arial"/>
            </a:endParaRPr>
          </a:p>
          <a:p>
            <a:pPr marL="285750" indent="-285750" defTabSz="913943">
              <a:buFont typeface="Wingdings" panose="05000000000000000000" pitchFamily="2" charset="2"/>
              <a:buChar char="§"/>
            </a:pPr>
            <a:r>
              <a:rPr lang="en-IN" kern="0" dirty="0">
                <a:solidFill>
                  <a:srgbClr val="FFFFFF"/>
                </a:solidFill>
                <a:sym typeface="Arial"/>
              </a:rPr>
              <a:t>Graphical representation (bar graph, histogram, pie charts, heat maps) (optional)</a:t>
            </a:r>
          </a:p>
          <a:p>
            <a:pPr marL="285750" indent="-285750" defTabSz="913943">
              <a:buFont typeface="Wingdings" panose="05000000000000000000" pitchFamily="2" charset="2"/>
              <a:buChar char="§"/>
            </a:pPr>
            <a:endParaRPr lang="en-IN" kern="0" dirty="0">
              <a:solidFill>
                <a:srgbClr val="FFFFFF"/>
              </a:solidFill>
              <a:sym typeface="Arial"/>
            </a:endParaRPr>
          </a:p>
          <a:p>
            <a:pPr marL="285750" indent="-285750" defTabSz="913943">
              <a:buFont typeface="Wingdings" panose="05000000000000000000" pitchFamily="2" charset="2"/>
              <a:buChar char="§"/>
            </a:pPr>
            <a:r>
              <a:rPr lang="en-IN" kern="0" dirty="0">
                <a:solidFill>
                  <a:srgbClr val="FFFFFF"/>
                </a:solidFill>
                <a:sym typeface="Arial"/>
              </a:rPr>
              <a:t>Analysis, visualization (optional)</a:t>
            </a:r>
          </a:p>
          <a:p>
            <a:pPr marL="285750" indent="-285750" defTabSz="913943">
              <a:buFont typeface="Wingdings" panose="05000000000000000000" pitchFamily="2" charset="2"/>
              <a:buChar char="§"/>
            </a:pPr>
            <a:endParaRPr lang="en-IN" kern="0" dirty="0">
              <a:solidFill>
                <a:srgbClr val="FFFFFF"/>
              </a:solidFill>
              <a:sym typeface="Arial"/>
            </a:endParaRPr>
          </a:p>
          <a:p>
            <a:pPr marL="285750" indent="-285750" defTabSz="913943">
              <a:buFont typeface="Wingdings" panose="05000000000000000000" pitchFamily="2" charset="2"/>
              <a:buChar char="§"/>
            </a:pPr>
            <a:r>
              <a:rPr lang="en-IN" kern="0" dirty="0">
                <a:solidFill>
                  <a:srgbClr val="FFFFFF"/>
                </a:solidFill>
                <a:sym typeface="Arial"/>
              </a:rPr>
              <a:t>Code Repository (optional)</a:t>
            </a:r>
          </a:p>
        </p:txBody>
      </p:sp>
    </p:spTree>
    <p:extLst>
      <p:ext uri="{BB962C8B-B14F-4D97-AF65-F5344CB8AC3E}">
        <p14:creationId xmlns:p14="http://schemas.microsoft.com/office/powerpoint/2010/main" val="3662717941"/>
      </p:ext>
    </p:extLst>
  </p:cSld>
  <p:clrMapOvr>
    <a:masterClrMapping/>
  </p:clrMapOvr>
</p:sld>
</file>

<file path=ppt/theme/theme1.xml><?xml version="1.0" encoding="utf-8"?>
<a:theme xmlns:a="http://schemas.openxmlformats.org/drawingml/2006/main" name="1_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4A63C152-927B-4484-91FE-BD46D62167FF}"/>
    </a:ext>
  </a:extLst>
</a:theme>
</file>

<file path=ppt/theme/theme2.xml><?xml version="1.0" encoding="utf-8"?>
<a:theme xmlns:a="http://schemas.openxmlformats.org/drawingml/2006/main" name="2_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4A63C152-927B-4484-91FE-BD46D62167F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24D6B7C3717C47AB301E11BF9B4951" ma:contentTypeVersion="4" ma:contentTypeDescription="Create a new document." ma:contentTypeScope="" ma:versionID="6a2ac9e823fe16b7fbf39f49d883e91a">
  <xsd:schema xmlns:xsd="http://www.w3.org/2001/XMLSchema" xmlns:xs="http://www.w3.org/2001/XMLSchema" xmlns:p="http://schemas.microsoft.com/office/2006/metadata/properties" xmlns:ns2="714879ae-1033-45c6-9be3-c577918c63c3" targetNamespace="http://schemas.microsoft.com/office/2006/metadata/properties" ma:root="true" ma:fieldsID="67b307d9afce70da7b4a92e414b6e779" ns2:_="">
    <xsd:import namespace="714879ae-1033-45c6-9be3-c577918c6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879ae-1033-45c6-9be3-c577918c6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AC014D9-0F8B-4066-823B-E589F64FAF10}">
  <ds:schemaRefs>
    <ds:schemaRef ds:uri="http://schemas.microsoft.com/sharepoint/v3/contenttype/forms"/>
  </ds:schemaRefs>
</ds:datastoreItem>
</file>

<file path=customXml/itemProps2.xml><?xml version="1.0" encoding="utf-8"?>
<ds:datastoreItem xmlns:ds="http://schemas.openxmlformats.org/officeDocument/2006/customXml" ds:itemID="{FBF3EB86-FB13-4C5C-B0AA-1D887D1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879ae-1033-45c6-9be3-c577918c6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087F47-891A-4332-AEE8-A122FCE56C49}">
  <ds:schemaRefs>
    <ds:schemaRef ds:uri="http://schemas.microsoft.com/office/2006/metadata/properties"/>
    <ds:schemaRef ds:uri="http://purl.org/dc/elements/1.1/"/>
    <ds:schemaRef ds:uri="http://schemas.microsoft.com/office/infopath/2007/PartnerControls"/>
    <ds:schemaRef ds:uri="http://www.w3.org/XML/1998/namespace"/>
    <ds:schemaRef ds:uri="http://schemas.microsoft.com/office/2006/documentManagement/types"/>
    <ds:schemaRef ds:uri="http://purl.org/dc/terms/"/>
    <ds:schemaRef ds:uri="http://purl.org/dc/dcmitype/"/>
    <ds:schemaRef ds:uri="http://schemas.openxmlformats.org/package/2006/metadata/core-properties"/>
    <ds:schemaRef ds:uri="714879ae-1033-45c6-9be3-c577918c63c3"/>
  </ds:schemaRefs>
</ds:datastoreItem>
</file>

<file path=docProps/app.xml><?xml version="1.0" encoding="utf-8"?>
<Properties xmlns="http://schemas.openxmlformats.org/officeDocument/2006/extended-properties" xmlns:vt="http://schemas.openxmlformats.org/officeDocument/2006/docPropsVTypes">
  <Template>Light-global-widescreen-presentation-template-v2.0</Template>
  <TotalTime>1670</TotalTime>
  <Words>1616</Words>
  <Application>Microsoft Office PowerPoint</Application>
  <PresentationFormat>Widescreen</PresentationFormat>
  <Paragraphs>104</Paragraphs>
  <Slides>13</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EYInterstate Light</vt:lpstr>
      <vt:lpstr>EYInterstate Regular</vt:lpstr>
      <vt:lpstr>Georgia</vt:lpstr>
      <vt:lpstr>Times New Roman</vt:lpstr>
      <vt:lpstr>Wingdings</vt:lpstr>
      <vt:lpstr>1_EY Core Slides</vt:lpstr>
      <vt:lpstr>2_EY Core Slides</vt:lpstr>
      <vt:lpstr>EY Techathon 6.0 Detailed Submission</vt:lpstr>
      <vt:lpstr>Congratulations on making to the next round. As we move towards the next stage, we would like you to note a few key points</vt:lpstr>
      <vt:lpstr>Tell us about yourself | Highlight a technical skill or skills each member brings to the team</vt:lpstr>
      <vt:lpstr>Executive Summary (minimum 200 words) </vt:lpstr>
      <vt:lpstr>Problem statement - Your understanding </vt:lpstr>
      <vt:lpstr>Explain, in brief, how you intend to solve the problem at hand. Preferably include the following (Methodology/approach):</vt:lpstr>
      <vt:lpstr>Explain, in brief, how you intend to solve the problem at hand. Preferably include the following (Methodology/approach):</vt:lpstr>
      <vt:lpstr>Explain, in brief, how you intend to solve the problem at hand. Preferably include the following (Methodology/approach):</vt:lpstr>
      <vt:lpstr>Attach and submit the below as separate files or separate slides</vt:lpstr>
      <vt:lpstr>Architecture Diagram</vt:lpstr>
      <vt:lpstr>Flowchart</vt:lpstr>
      <vt:lpstr>Wireframes</vt:lpstr>
      <vt:lpstr>[Attach Video, link for demo] or [output/visualizations from the prototype]  Working prototype/output – please add Screenshot or video clip of your prototype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Rachita Gupta</dc:creator>
  <cp:lastModifiedBy>Vedant Modhave</cp:lastModifiedBy>
  <cp:revision>13</cp:revision>
  <dcterms:created xsi:type="dcterms:W3CDTF">2024-11-06T10:56:59Z</dcterms:created>
  <dcterms:modified xsi:type="dcterms:W3CDTF">2025-12-09T12:18:38Z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0x01010039AC5ADA8D426E4FBEDF652E9440888F</vt:lpwstr>
  </property>
</Properties>
</file>